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90" r:id="rId3"/>
    <p:sldId id="260" r:id="rId4"/>
    <p:sldId id="313" r:id="rId5"/>
    <p:sldId id="293" r:id="rId6"/>
    <p:sldId id="311" r:id="rId7"/>
    <p:sldId id="269" r:id="rId8"/>
    <p:sldId id="299" r:id="rId9"/>
    <p:sldId id="270" r:id="rId10"/>
    <p:sldId id="300" r:id="rId11"/>
    <p:sldId id="268" r:id="rId12"/>
    <p:sldId id="301" r:id="rId13"/>
    <p:sldId id="298" r:id="rId14"/>
    <p:sldId id="261" r:id="rId15"/>
    <p:sldId id="287" r:id="rId16"/>
    <p:sldId id="265" r:id="rId17"/>
    <p:sldId id="289" r:id="rId18"/>
    <p:sldId id="286" r:id="rId19"/>
    <p:sldId id="291" r:id="rId20"/>
    <p:sldId id="271" r:id="rId21"/>
    <p:sldId id="302" r:id="rId22"/>
    <p:sldId id="303" r:id="rId23"/>
    <p:sldId id="304" r:id="rId24"/>
    <p:sldId id="305" r:id="rId25"/>
    <p:sldId id="306" r:id="rId26"/>
    <p:sldId id="308" r:id="rId27"/>
  </p:sldIdLst>
  <p:sldSz cx="9144000" cy="5143500" type="screen16x9"/>
  <p:notesSz cx="5143500" cy="9144000"/>
  <p:defaultTextStyle>
    <a:defPPr>
      <a:defRPr lang="de-DE"/>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96"/>
    <p:restoredTop sz="96928"/>
  </p:normalViewPr>
  <p:slideViewPr>
    <p:cSldViewPr>
      <p:cViewPr varScale="1">
        <p:scale>
          <a:sx n="171" d="100"/>
          <a:sy n="171" d="100"/>
        </p:scale>
        <p:origin x="78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C0D874F0-0871-5F48-B7DC-2A41E9F51522}" type="datetimeFigureOut">
              <a:rPr lang="en-DE" smtClean="0"/>
              <a:t>22.12.20</a:t>
            </a:fld>
            <a:endParaRPr lang="en-DE"/>
          </a:p>
        </p:txBody>
      </p:sp>
      <p:sp>
        <p:nvSpPr>
          <p:cNvPr id="4" name="Slide Image Placeholder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1CF456CF-2CE7-2744-8836-71C01315EA84}" type="slidenum">
              <a:rPr lang="en-DE" smtClean="0"/>
              <a:t>‹#›</a:t>
            </a:fld>
            <a:endParaRPr lang="en-DE"/>
          </a:p>
        </p:txBody>
      </p:sp>
    </p:spTree>
    <p:extLst>
      <p:ext uri="{BB962C8B-B14F-4D97-AF65-F5344CB8AC3E}">
        <p14:creationId xmlns:p14="http://schemas.microsoft.com/office/powerpoint/2010/main" val="323871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Good morning.</a:t>
            </a:r>
          </a:p>
          <a:p>
            <a:endParaRPr lang="en-DE" dirty="0"/>
          </a:p>
          <a:p>
            <a:r>
              <a:rPr lang="en-DE" dirty="0"/>
              <a:t>Today I will present to you TVB-multiscale, a new TVB package for interfacing TVB with spiking networks simulators, such as NEST, to perform mulsticale co-simulation.</a:t>
            </a:r>
          </a:p>
        </p:txBody>
      </p:sp>
      <p:sp>
        <p:nvSpPr>
          <p:cNvPr id="4" name="Slide Number Placeholder 3"/>
          <p:cNvSpPr>
            <a:spLocks noGrp="1"/>
          </p:cNvSpPr>
          <p:nvPr>
            <p:ph type="sldNum" sz="quarter" idx="5"/>
          </p:nvPr>
        </p:nvSpPr>
        <p:spPr/>
        <p:txBody>
          <a:bodyPr/>
          <a:lstStyle/>
          <a:p>
            <a:fld id="{1CF456CF-2CE7-2744-8836-71C01315EA84}" type="slidenum">
              <a:rPr lang="en-DE" smtClean="0"/>
              <a:t>1</a:t>
            </a:fld>
            <a:endParaRPr lang="en-DE"/>
          </a:p>
        </p:txBody>
      </p:sp>
    </p:spTree>
    <p:extLst>
      <p:ext uri="{BB962C8B-B14F-4D97-AF65-F5344CB8AC3E}">
        <p14:creationId xmlns:p14="http://schemas.microsoft.com/office/powerpoint/2010/main" val="1833326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model in the use case allows us to do this also with currents.</a:t>
            </a:r>
          </a:p>
          <a:p>
            <a:r>
              <a:rPr lang="en-DE" dirty="0"/>
              <a:t>The synaptic gating state variable of the model multiplied by a constant becomes a current t</a:t>
            </a:r>
            <a:r>
              <a:rPr lang="en-GB" dirty="0"/>
              <a:t>ha</a:t>
            </a:r>
            <a:r>
              <a:rPr lang="en-DE" dirty="0"/>
              <a:t>t can also be injected to all NEST nodes with weight and time delay determined by the TVB connectome.</a:t>
            </a:r>
          </a:p>
        </p:txBody>
      </p:sp>
      <p:sp>
        <p:nvSpPr>
          <p:cNvPr id="4" name="Slide Number Placeholder 3"/>
          <p:cNvSpPr>
            <a:spLocks noGrp="1"/>
          </p:cNvSpPr>
          <p:nvPr>
            <p:ph type="sldNum" sz="quarter" idx="5"/>
          </p:nvPr>
        </p:nvSpPr>
        <p:spPr/>
        <p:txBody>
          <a:bodyPr/>
          <a:lstStyle/>
          <a:p>
            <a:fld id="{1CF456CF-2CE7-2744-8836-71C01315EA84}" type="slidenum">
              <a:rPr lang="en-DE" smtClean="0"/>
              <a:t>10</a:t>
            </a:fld>
            <a:endParaRPr lang="en-DE"/>
          </a:p>
        </p:txBody>
      </p:sp>
    </p:spTree>
    <p:extLst>
      <p:ext uri="{BB962C8B-B14F-4D97-AF65-F5344CB8AC3E}">
        <p14:creationId xmlns:p14="http://schemas.microsoft.com/office/powerpoint/2010/main" val="3033520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 alternative solution in the case of current is to take advantage of the fact that TVB anyway computes the large scale coupling for each node, with the proper weights and time delays, </a:t>
            </a:r>
          </a:p>
          <a:p>
            <a:r>
              <a:rPr lang="en-GB" dirty="0"/>
              <a:t>A</a:t>
            </a:r>
            <a:r>
              <a:rPr lang="en-DE" dirty="0"/>
              <a:t>nd therefore we can directly apply this coupling input by modifying a parameter of external current on each neuron of the target spiking populations. </a:t>
            </a:r>
          </a:p>
          <a:p>
            <a:r>
              <a:rPr lang="en-DE" dirty="0"/>
              <a:t>In this case connectivity is handled completely by TVB.</a:t>
            </a:r>
          </a:p>
        </p:txBody>
      </p:sp>
      <p:sp>
        <p:nvSpPr>
          <p:cNvPr id="4" name="Slide Number Placeholder 3"/>
          <p:cNvSpPr>
            <a:spLocks noGrp="1"/>
          </p:cNvSpPr>
          <p:nvPr>
            <p:ph type="sldNum" sz="quarter" idx="5"/>
          </p:nvPr>
        </p:nvSpPr>
        <p:spPr/>
        <p:txBody>
          <a:bodyPr/>
          <a:lstStyle/>
          <a:p>
            <a:fld id="{1CF456CF-2CE7-2744-8836-71C01315EA84}" type="slidenum">
              <a:rPr lang="en-DE" smtClean="0"/>
              <a:t>11</a:t>
            </a:fld>
            <a:endParaRPr lang="en-DE"/>
          </a:p>
        </p:txBody>
      </p:sp>
    </p:spTree>
    <p:extLst>
      <p:ext uri="{BB962C8B-B14F-4D97-AF65-F5344CB8AC3E}">
        <p14:creationId xmlns:p14="http://schemas.microsoft.com/office/powerpoint/2010/main" val="3067362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 alternative solution in the case of current is to take advantage of the fact that TVB anyway computes the large scale coupling for each node, with the proper weights and time delays, </a:t>
            </a:r>
          </a:p>
          <a:p>
            <a:r>
              <a:rPr lang="en-GB" dirty="0"/>
              <a:t>A</a:t>
            </a:r>
            <a:r>
              <a:rPr lang="en-DE" dirty="0"/>
              <a:t>nd therefore we can directly apply this coupling input by modifying a parameter of external current on each neuron of the target spiking populations. </a:t>
            </a:r>
          </a:p>
          <a:p>
            <a:r>
              <a:rPr lang="en-DE" dirty="0"/>
              <a:t>In this case connectivity is handled completely by TVB.</a:t>
            </a:r>
          </a:p>
        </p:txBody>
      </p:sp>
      <p:sp>
        <p:nvSpPr>
          <p:cNvPr id="4" name="Slide Number Placeholder 3"/>
          <p:cNvSpPr>
            <a:spLocks noGrp="1"/>
          </p:cNvSpPr>
          <p:nvPr>
            <p:ph type="sldNum" sz="quarter" idx="5"/>
          </p:nvPr>
        </p:nvSpPr>
        <p:spPr/>
        <p:txBody>
          <a:bodyPr/>
          <a:lstStyle/>
          <a:p>
            <a:fld id="{1CF456CF-2CE7-2744-8836-71C01315EA84}" type="slidenum">
              <a:rPr lang="en-DE" smtClean="0"/>
              <a:t>12</a:t>
            </a:fld>
            <a:endParaRPr lang="en-DE"/>
          </a:p>
        </p:txBody>
      </p:sp>
    </p:spTree>
    <p:extLst>
      <p:ext uri="{BB962C8B-B14F-4D97-AF65-F5344CB8AC3E}">
        <p14:creationId xmlns:p14="http://schemas.microsoft.com/office/powerpoint/2010/main" val="324336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Rinally, when we want to implement the update in nthe other direction as well, as is the case when we substitute a mean field node with a spiking network, </a:t>
            </a:r>
          </a:p>
          <a:p>
            <a:r>
              <a:rPr lang="en-GB" dirty="0"/>
              <a:t>W</a:t>
            </a:r>
            <a:r>
              <a:rPr lang="en-DE" dirty="0"/>
              <a:t>e use spike detector devices in NEST to detect spikes, count them and compute instantaneous rates to update the mean field nodes by overwriting the respective state variables of the model.</a:t>
            </a:r>
          </a:p>
          <a:p>
            <a:r>
              <a:rPr lang="en-DE" dirty="0"/>
              <a:t>Thus, </a:t>
            </a:r>
            <a:r>
              <a:rPr lang="en-GB" dirty="0"/>
              <a:t>in this case of substitution we keep representing the whole brain in TVB and we can use all of its functionality like generating neuroimaging data for the whole brain etc.</a:t>
            </a:r>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13</a:t>
            </a:fld>
            <a:endParaRPr lang="en-DE"/>
          </a:p>
        </p:txBody>
      </p:sp>
    </p:spTree>
    <p:extLst>
      <p:ext uri="{BB962C8B-B14F-4D97-AF65-F5344CB8AC3E}">
        <p14:creationId xmlns:p14="http://schemas.microsoft.com/office/powerpoint/2010/main" val="3890167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14</a:t>
            </a:fld>
            <a:endParaRPr lang="en-DE"/>
          </a:p>
        </p:txBody>
      </p:sp>
    </p:spTree>
    <p:extLst>
      <p:ext uri="{BB962C8B-B14F-4D97-AF65-F5344CB8AC3E}">
        <p14:creationId xmlns:p14="http://schemas.microsoft.com/office/powerpoint/2010/main" val="379543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15</a:t>
            </a:fld>
            <a:endParaRPr lang="en-DE"/>
          </a:p>
        </p:txBody>
      </p:sp>
    </p:spTree>
    <p:extLst>
      <p:ext uri="{BB962C8B-B14F-4D97-AF65-F5344CB8AC3E}">
        <p14:creationId xmlns:p14="http://schemas.microsoft.com/office/powerpoint/2010/main" val="1445408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Thank you very much!</a:t>
            </a:r>
          </a:p>
        </p:txBody>
      </p:sp>
      <p:sp>
        <p:nvSpPr>
          <p:cNvPr id="4" name="Slide Number Placeholder 3"/>
          <p:cNvSpPr>
            <a:spLocks noGrp="1"/>
          </p:cNvSpPr>
          <p:nvPr>
            <p:ph type="sldNum" sz="quarter" idx="5"/>
          </p:nvPr>
        </p:nvSpPr>
        <p:spPr/>
        <p:txBody>
          <a:bodyPr/>
          <a:lstStyle/>
          <a:p>
            <a:fld id="{1CF456CF-2CE7-2744-8836-71C01315EA84}" type="slidenum">
              <a:rPr lang="en-DE" smtClean="0"/>
              <a:t>16</a:t>
            </a:fld>
            <a:endParaRPr lang="en-DE"/>
          </a:p>
        </p:txBody>
      </p:sp>
    </p:spTree>
    <p:extLst>
      <p:ext uri="{BB962C8B-B14F-4D97-AF65-F5344CB8AC3E}">
        <p14:creationId xmlns:p14="http://schemas.microsoft.com/office/powerpoint/2010/main" val="1901988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First, I would like to talk about the motivation behind this project.</a:t>
            </a:r>
          </a:p>
          <a:p>
            <a:endParaRPr lang="en-DE" dirty="0"/>
          </a:p>
          <a:p>
            <a:r>
              <a:rPr lang="en-DE" dirty="0"/>
              <a:t>As you probaly already know TVB is pretty unique in linking brain anatomical data such as (diffusion) MRI, CT scans etc, to neuroimaging data, </a:t>
            </a:r>
          </a:p>
          <a:p>
            <a:r>
              <a:rPr lang="en-DE" dirty="0"/>
              <a:t>by generative model simulation, i.e., by generating virtual neural source activity and the repective virtual nueroimaging data.</a:t>
            </a:r>
          </a:p>
          <a:p>
            <a:endParaRPr lang="en-DE" dirty="0"/>
          </a:p>
          <a:p>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17</a:t>
            </a:fld>
            <a:endParaRPr lang="en-DE"/>
          </a:p>
        </p:txBody>
      </p:sp>
    </p:spTree>
    <p:extLst>
      <p:ext uri="{BB962C8B-B14F-4D97-AF65-F5344CB8AC3E}">
        <p14:creationId xmlns:p14="http://schemas.microsoft.com/office/powerpoint/2010/main" val="3307565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However there are cases where this large scale of description of the brain is not adequate because we want to investigate neural mechanisms at a local or systems’ level.</a:t>
            </a:r>
          </a:p>
          <a:p>
            <a:r>
              <a:rPr lang="en-DE" dirty="0"/>
              <a:t>This can be done by simulating spiking neuron networks with simulator such as NEST and Neuron</a:t>
            </a:r>
          </a:p>
          <a:p>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18</a:t>
            </a:fld>
            <a:endParaRPr lang="en-DE"/>
          </a:p>
        </p:txBody>
      </p:sp>
    </p:spTree>
    <p:extLst>
      <p:ext uri="{BB962C8B-B14F-4D97-AF65-F5344CB8AC3E}">
        <p14:creationId xmlns:p14="http://schemas.microsoft.com/office/powerpoint/2010/main" val="3671564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can envision case where something like this would be possible, as for instance when we want to generate a spatio-temporal context for spiking neurons that is biologically meaningfull,</a:t>
            </a:r>
          </a:p>
          <a:p>
            <a:r>
              <a:rPr lang="en-GB" dirty="0"/>
              <a:t>T</a:t>
            </a:r>
            <a:r>
              <a:rPr lang="en-DE" dirty="0"/>
              <a:t>hat is inputs from the rest of the brain that will be richer in information than a simple random spike train or an oscillatory signal that is usually today the case.</a:t>
            </a:r>
          </a:p>
          <a:p>
            <a:endParaRPr lang="en-DE" dirty="0"/>
          </a:p>
          <a:p>
            <a:r>
              <a:rPr lang="en-DE" dirty="0"/>
              <a:t>In other situations, we might benefit from bidirectional coupling when for instance we want to validate the mean field approximations on large scale brain statistic such as functional connectivity or the network dynamics bifurcaitons, by substituting some mean field nodes with spiking networks.</a:t>
            </a:r>
          </a:p>
        </p:txBody>
      </p:sp>
      <p:sp>
        <p:nvSpPr>
          <p:cNvPr id="4" name="Slide Number Placeholder 3"/>
          <p:cNvSpPr>
            <a:spLocks noGrp="1"/>
          </p:cNvSpPr>
          <p:nvPr>
            <p:ph type="sldNum" sz="quarter" idx="5"/>
          </p:nvPr>
        </p:nvSpPr>
        <p:spPr/>
        <p:txBody>
          <a:bodyPr/>
          <a:lstStyle/>
          <a:p>
            <a:fld id="{1CF456CF-2CE7-2744-8836-71C01315EA84}" type="slidenum">
              <a:rPr lang="en-DE" smtClean="0"/>
              <a:t>19</a:t>
            </a:fld>
            <a:endParaRPr lang="en-DE"/>
          </a:p>
        </p:txBody>
      </p:sp>
    </p:spTree>
    <p:extLst>
      <p:ext uri="{BB962C8B-B14F-4D97-AF65-F5344CB8AC3E}">
        <p14:creationId xmlns:p14="http://schemas.microsoft.com/office/powerpoint/2010/main" val="167876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Now, the idea is to try to combine the two scales at the mesoscale of the level of populations of spiking neurons.</a:t>
            </a:r>
          </a:p>
          <a:p>
            <a:r>
              <a:rPr lang="en-DE" dirty="0"/>
              <a:t>This is possible because state variables of the TVB mean field models usually correspond to the activity of neural populatiions,</a:t>
            </a:r>
          </a:p>
          <a:p>
            <a:r>
              <a:rPr lang="en-DE" dirty="0"/>
              <a:t> and thus, can be linked with the average activity of spiking populations.</a:t>
            </a:r>
          </a:p>
        </p:txBody>
      </p:sp>
      <p:sp>
        <p:nvSpPr>
          <p:cNvPr id="4" name="Slide Number Placeholder 3"/>
          <p:cNvSpPr>
            <a:spLocks noGrp="1"/>
          </p:cNvSpPr>
          <p:nvPr>
            <p:ph type="sldNum" sz="quarter" idx="5"/>
          </p:nvPr>
        </p:nvSpPr>
        <p:spPr/>
        <p:txBody>
          <a:bodyPr/>
          <a:lstStyle/>
          <a:p>
            <a:fld id="{1CF456CF-2CE7-2744-8836-71C01315EA84}" type="slidenum">
              <a:rPr lang="en-DE" smtClean="0"/>
              <a:t>2</a:t>
            </a:fld>
            <a:endParaRPr lang="en-DE"/>
          </a:p>
        </p:txBody>
      </p:sp>
    </p:spTree>
    <p:extLst>
      <p:ext uri="{BB962C8B-B14F-4D97-AF65-F5344CB8AC3E}">
        <p14:creationId xmlns:p14="http://schemas.microsoft.com/office/powerpoint/2010/main" val="2441302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Rinally, when we want to implement the update in nthe other direction as well, as is the case when we substitute a mean field node with a spiking network, </a:t>
            </a:r>
          </a:p>
          <a:p>
            <a:r>
              <a:rPr lang="en-GB" dirty="0"/>
              <a:t>W</a:t>
            </a:r>
            <a:r>
              <a:rPr lang="en-DE" dirty="0"/>
              <a:t>e use spike detector devices in NEST to detect spikes, count them and compute instantaneous rates to update the mean field nodes by overwriting the respective state variables of the model.</a:t>
            </a:r>
          </a:p>
          <a:p>
            <a:r>
              <a:rPr lang="en-DE" dirty="0"/>
              <a:t>Thus, </a:t>
            </a:r>
            <a:r>
              <a:rPr lang="en-GB" dirty="0"/>
              <a:t>in this case of substitution we keep representing the whole brain in TVB and we can use all of its functionality like generating neuroimaging data for the whole brain etc.</a:t>
            </a:r>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20</a:t>
            </a:fld>
            <a:endParaRPr lang="en-DE"/>
          </a:p>
        </p:txBody>
      </p:sp>
    </p:spTree>
    <p:extLst>
      <p:ext uri="{BB962C8B-B14F-4D97-AF65-F5344CB8AC3E}">
        <p14:creationId xmlns:p14="http://schemas.microsoft.com/office/powerpoint/2010/main" val="1788438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Rinally, when we want to implement the update in nthe other direction as well, as is the case when we substitute a mean field node with a spiking network, </a:t>
            </a:r>
          </a:p>
          <a:p>
            <a:r>
              <a:rPr lang="en-GB" dirty="0"/>
              <a:t>W</a:t>
            </a:r>
            <a:r>
              <a:rPr lang="en-DE" dirty="0"/>
              <a:t>e use spike detector devices in NEST to detect spikes, count them and compute instantaneous rates to update the mean field nodes by overwriting the respective state variables of the model.</a:t>
            </a:r>
          </a:p>
          <a:p>
            <a:r>
              <a:rPr lang="en-DE" dirty="0"/>
              <a:t>Thus, </a:t>
            </a:r>
            <a:r>
              <a:rPr lang="en-GB" dirty="0"/>
              <a:t>in this case of substitution we keep representing the whole brain in TVB and we can use all of its functionality like generating neuroimaging data for the whole brain etc.</a:t>
            </a:r>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21</a:t>
            </a:fld>
            <a:endParaRPr lang="en-DE"/>
          </a:p>
        </p:txBody>
      </p:sp>
    </p:spTree>
    <p:extLst>
      <p:ext uri="{BB962C8B-B14F-4D97-AF65-F5344CB8AC3E}">
        <p14:creationId xmlns:p14="http://schemas.microsoft.com/office/powerpoint/2010/main" val="2820693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Rinally, when we want to implement the update in nthe other direction as well, as is the case when we substitute a mean field node with a spiking network, </a:t>
            </a:r>
          </a:p>
          <a:p>
            <a:r>
              <a:rPr lang="en-GB" dirty="0"/>
              <a:t>W</a:t>
            </a:r>
            <a:r>
              <a:rPr lang="en-DE" dirty="0"/>
              <a:t>e use spike detector devices in NEST to detect spikes, count them and compute instantaneous rates to update the mean field nodes by overwriting the respective state variables of the model.</a:t>
            </a:r>
          </a:p>
          <a:p>
            <a:r>
              <a:rPr lang="en-DE" dirty="0"/>
              <a:t>Thus, </a:t>
            </a:r>
            <a:r>
              <a:rPr lang="en-GB" dirty="0"/>
              <a:t>in this case of substitution we keep representing the whole brain in TVB and we can use all of its functionality like generating neuroimaging data for the whole brain etc.</a:t>
            </a:r>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22</a:t>
            </a:fld>
            <a:endParaRPr lang="en-DE"/>
          </a:p>
        </p:txBody>
      </p:sp>
    </p:spTree>
    <p:extLst>
      <p:ext uri="{BB962C8B-B14F-4D97-AF65-F5344CB8AC3E}">
        <p14:creationId xmlns:p14="http://schemas.microsoft.com/office/powerpoint/2010/main" val="1567004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Rinally, when we want to implement the update in nthe other direction as well, as is the case when we substitute a mean field node with a spiking network, </a:t>
            </a:r>
          </a:p>
          <a:p>
            <a:r>
              <a:rPr lang="en-GB" dirty="0"/>
              <a:t>W</a:t>
            </a:r>
            <a:r>
              <a:rPr lang="en-DE" dirty="0"/>
              <a:t>e use spike detector devices in NEST to detect spikes, count them and compute instantaneous rates to update the mean field nodes by overwriting the respective state variables of the model.</a:t>
            </a:r>
          </a:p>
          <a:p>
            <a:r>
              <a:rPr lang="en-DE" dirty="0"/>
              <a:t>Thus, </a:t>
            </a:r>
            <a:r>
              <a:rPr lang="en-GB" dirty="0"/>
              <a:t>in this case of substitution we keep representing the whole brain in TVB and we can use all of its functionality like generating neuroimaging data for the whole brain etc.</a:t>
            </a:r>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23</a:t>
            </a:fld>
            <a:endParaRPr lang="en-DE"/>
          </a:p>
        </p:txBody>
      </p:sp>
    </p:spTree>
    <p:extLst>
      <p:ext uri="{BB962C8B-B14F-4D97-AF65-F5344CB8AC3E}">
        <p14:creationId xmlns:p14="http://schemas.microsoft.com/office/powerpoint/2010/main" val="192360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Rinally, when we want to implement the update in nthe other direction as well, as is the case when we substitute a mean field node with a spiking network, </a:t>
            </a:r>
          </a:p>
          <a:p>
            <a:r>
              <a:rPr lang="en-GB" dirty="0"/>
              <a:t>W</a:t>
            </a:r>
            <a:r>
              <a:rPr lang="en-DE" dirty="0"/>
              <a:t>e use spike detector devices in NEST to detect spikes, count them and compute instantaneous rates to update the mean field nodes by overwriting the respective state variables of the model.</a:t>
            </a:r>
          </a:p>
          <a:p>
            <a:r>
              <a:rPr lang="en-DE" dirty="0"/>
              <a:t>Thus, </a:t>
            </a:r>
            <a:r>
              <a:rPr lang="en-GB" dirty="0"/>
              <a:t>in this case of substitution we keep representing the whole brain in TVB and we can use all of its functionality like generating neuroimaging data for the whole brain etc.</a:t>
            </a:r>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24</a:t>
            </a:fld>
            <a:endParaRPr lang="en-DE"/>
          </a:p>
        </p:txBody>
      </p:sp>
    </p:spTree>
    <p:extLst>
      <p:ext uri="{BB962C8B-B14F-4D97-AF65-F5344CB8AC3E}">
        <p14:creationId xmlns:p14="http://schemas.microsoft.com/office/powerpoint/2010/main" val="2810782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Rinally, when we want to implement the update in nthe other direction as well, as is the case when we substitute a mean field node with a spiking network, </a:t>
            </a:r>
          </a:p>
          <a:p>
            <a:r>
              <a:rPr lang="en-GB" dirty="0"/>
              <a:t>W</a:t>
            </a:r>
            <a:r>
              <a:rPr lang="en-DE" dirty="0"/>
              <a:t>e use spike detector devices in NEST to detect spikes, count them and compute instantaneous rates to update the mean field nodes by overwriting the respective state variables of the model.</a:t>
            </a:r>
          </a:p>
          <a:p>
            <a:r>
              <a:rPr lang="en-DE" dirty="0"/>
              <a:t>Thus, </a:t>
            </a:r>
            <a:r>
              <a:rPr lang="en-GB" dirty="0"/>
              <a:t>in this case of substitution we keep representing the whole brain in TVB and we can use all of its functionality like generating neuroimaging data for the whole brain etc.</a:t>
            </a:r>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25</a:t>
            </a:fld>
            <a:endParaRPr lang="en-DE"/>
          </a:p>
        </p:txBody>
      </p:sp>
    </p:spTree>
    <p:extLst>
      <p:ext uri="{BB962C8B-B14F-4D97-AF65-F5344CB8AC3E}">
        <p14:creationId xmlns:p14="http://schemas.microsoft.com/office/powerpoint/2010/main" val="198069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Rinally, when we want to implement the update in nthe other direction as well, as is the case when we substitute a mean field node with a spiking network, </a:t>
            </a:r>
          </a:p>
          <a:p>
            <a:r>
              <a:rPr lang="en-GB" dirty="0"/>
              <a:t>W</a:t>
            </a:r>
            <a:r>
              <a:rPr lang="en-DE" dirty="0"/>
              <a:t>e use spike detector devices in NEST to detect spikes, count them and compute instantaneous rates to update the mean field nodes by overwriting the respective state variables of the model.</a:t>
            </a:r>
          </a:p>
          <a:p>
            <a:r>
              <a:rPr lang="en-DE" dirty="0"/>
              <a:t>Thus, </a:t>
            </a:r>
            <a:r>
              <a:rPr lang="en-GB" dirty="0"/>
              <a:t>in this case of substitution we keep representing the whole brain in TVB and we can use all of its functionality like generating neuroimaging data for the whole brain etc.</a:t>
            </a:r>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26</a:t>
            </a:fld>
            <a:endParaRPr lang="en-DE"/>
          </a:p>
        </p:txBody>
      </p:sp>
    </p:spTree>
    <p:extLst>
      <p:ext uri="{BB962C8B-B14F-4D97-AF65-F5344CB8AC3E}">
        <p14:creationId xmlns:p14="http://schemas.microsoft.com/office/powerpoint/2010/main" val="1633141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have implemented tvb-multiscale as a toolbox interfacing between TVB and the PyNEST to perform co-simulation.</a:t>
            </a:r>
          </a:p>
          <a:p>
            <a:endParaRPr lang="en-DE" dirty="0"/>
          </a:p>
          <a:p>
            <a:r>
              <a:rPr lang="en-DE" dirty="0"/>
              <a:t>PyNEST is a python interface to one of the post popular and mostly used spiking networks simulators, that is NEST.</a:t>
            </a:r>
          </a:p>
          <a:p>
            <a:endParaRPr lang="en-DE" dirty="0"/>
          </a:p>
          <a:p>
            <a:r>
              <a:rPr lang="en-DE" dirty="0"/>
              <a:t>You can find the code in the TVB github repository, as well as a docker image.</a:t>
            </a:r>
          </a:p>
          <a:p>
            <a:endParaRPr lang="en-DE" dirty="0"/>
          </a:p>
          <a:p>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3</a:t>
            </a:fld>
            <a:endParaRPr lang="en-DE"/>
          </a:p>
        </p:txBody>
      </p:sp>
    </p:spTree>
    <p:extLst>
      <p:ext uri="{BB962C8B-B14F-4D97-AF65-F5344CB8AC3E}">
        <p14:creationId xmlns:p14="http://schemas.microsoft.com/office/powerpoint/2010/main" val="26256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4</a:t>
            </a:fld>
            <a:endParaRPr lang="en-DE"/>
          </a:p>
        </p:txBody>
      </p:sp>
    </p:spTree>
    <p:extLst>
      <p:ext uri="{BB962C8B-B14F-4D97-AF65-F5344CB8AC3E}">
        <p14:creationId xmlns:p14="http://schemas.microsoft.com/office/powerpoint/2010/main" val="3255434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So you can play yourself with all this in the HBP collab. Future work will be directed to validating these coupling schemes and eventually starting to use the toolbox in a real problem.</a:t>
            </a:r>
          </a:p>
          <a:p>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5</a:t>
            </a:fld>
            <a:endParaRPr lang="en-DE"/>
          </a:p>
        </p:txBody>
      </p:sp>
    </p:spTree>
    <p:extLst>
      <p:ext uri="{BB962C8B-B14F-4D97-AF65-F5344CB8AC3E}">
        <p14:creationId xmlns:p14="http://schemas.microsoft.com/office/powerpoint/2010/main" val="142014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have implemented a Jupyter notebook illustrating a proof of concept use case that runs in the HBP collaboratory.</a:t>
            </a:r>
          </a:p>
          <a:p>
            <a:endParaRPr lang="en-DE" dirty="0"/>
          </a:p>
          <a:p>
            <a:r>
              <a:rPr lang="en-DE" dirty="0"/>
              <a:t>For this use case we have placed 1 excitatory and 1 inhibitory population at each brain region node.</a:t>
            </a:r>
          </a:p>
          <a:p>
            <a:r>
              <a:rPr lang="en-DE" dirty="0"/>
              <a:t>The coarse scale MF nodes in TVB are modelled with a Reduced Wong Wang model, </a:t>
            </a:r>
          </a:p>
          <a:p>
            <a:endParaRPr lang="en-DE" dirty="0"/>
          </a:p>
          <a:p>
            <a:r>
              <a:rPr lang="en-GB" dirty="0"/>
              <a:t>A</a:t>
            </a:r>
            <a:r>
              <a:rPr lang="en-DE" dirty="0"/>
              <a:t>nd the 2 fine scale spiking nodes with an integrate – and – fire neuron mode that resembles a lot the original Wong Wang spiking neuron.</a:t>
            </a:r>
          </a:p>
          <a:p>
            <a:endParaRPr lang="en-DE" dirty="0"/>
          </a:p>
          <a:p>
            <a:r>
              <a:rPr lang="en-DE" dirty="0"/>
              <a:t>So, I am going to go through this use case in the next few slides in order to show you how we can couple the two models and simulators.</a:t>
            </a:r>
          </a:p>
          <a:p>
            <a:endParaRPr lang="en-DE" dirty="0"/>
          </a:p>
        </p:txBody>
      </p:sp>
      <p:sp>
        <p:nvSpPr>
          <p:cNvPr id="4" name="Slide Number Placeholder 3"/>
          <p:cNvSpPr>
            <a:spLocks noGrp="1"/>
          </p:cNvSpPr>
          <p:nvPr>
            <p:ph type="sldNum" sz="quarter" idx="5"/>
          </p:nvPr>
        </p:nvSpPr>
        <p:spPr/>
        <p:txBody>
          <a:bodyPr/>
          <a:lstStyle/>
          <a:p>
            <a:fld id="{1CF456CF-2CE7-2744-8836-71C01315EA84}" type="slidenum">
              <a:rPr lang="en-DE" smtClean="0"/>
              <a:t>6</a:t>
            </a:fld>
            <a:endParaRPr lang="en-DE"/>
          </a:p>
        </p:txBody>
      </p:sp>
    </p:spTree>
    <p:extLst>
      <p:ext uri="{BB962C8B-B14F-4D97-AF65-F5344CB8AC3E}">
        <p14:creationId xmlns:p14="http://schemas.microsoft.com/office/powerpoint/2010/main" val="374828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So, the main solution to this problem consists of building a representation of TVB inside the NEST network in the form of stimulating devices that mirror TVB nodes’ activity.</a:t>
            </a:r>
          </a:p>
          <a:p>
            <a:r>
              <a:rPr lang="en-DE" dirty="0"/>
              <a:t>For instance in this case, the instantaneous rate state variable of the meanf field model updates at each time step of the simulation a spike generator device inside NEST, </a:t>
            </a:r>
          </a:p>
          <a:p>
            <a:r>
              <a:rPr lang="en-DE" dirty="0"/>
              <a:t>and this device connects and sends spikes to all spiking neurons at each brain node modelled in NEST with a time delay and weight derived from the TVB connectome.</a:t>
            </a:r>
          </a:p>
          <a:p>
            <a:r>
              <a:rPr lang="en-DE" dirty="0"/>
              <a:t>So, we need one such device for each TVB node that connects to the NEST nodes.</a:t>
            </a:r>
          </a:p>
        </p:txBody>
      </p:sp>
      <p:sp>
        <p:nvSpPr>
          <p:cNvPr id="4" name="Slide Number Placeholder 3"/>
          <p:cNvSpPr>
            <a:spLocks noGrp="1"/>
          </p:cNvSpPr>
          <p:nvPr>
            <p:ph type="sldNum" sz="quarter" idx="5"/>
          </p:nvPr>
        </p:nvSpPr>
        <p:spPr/>
        <p:txBody>
          <a:bodyPr/>
          <a:lstStyle/>
          <a:p>
            <a:fld id="{1CF456CF-2CE7-2744-8836-71C01315EA84}" type="slidenum">
              <a:rPr lang="en-DE" smtClean="0"/>
              <a:t>7</a:t>
            </a:fld>
            <a:endParaRPr lang="en-DE"/>
          </a:p>
        </p:txBody>
      </p:sp>
    </p:spTree>
    <p:extLst>
      <p:ext uri="{BB962C8B-B14F-4D97-AF65-F5344CB8AC3E}">
        <p14:creationId xmlns:p14="http://schemas.microsoft.com/office/powerpoint/2010/main" val="2612376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So, the main solution to this problem consists of building a representation of TVB inside the NEST network in the form of stimulating devices that mirror TVB nodes’ activity.</a:t>
            </a:r>
          </a:p>
          <a:p>
            <a:r>
              <a:rPr lang="en-DE" dirty="0"/>
              <a:t>For instance in this case, the instantaneous rate state variable of the meanf field model updates at each time step of the simulation a spike generator device inside NEST, </a:t>
            </a:r>
          </a:p>
          <a:p>
            <a:r>
              <a:rPr lang="en-DE" dirty="0"/>
              <a:t>and this device connects and sends spikes to all spiking neurons at each brain node modelled in NEST with a time delay and weight derived from the TVB connectome.</a:t>
            </a:r>
          </a:p>
          <a:p>
            <a:r>
              <a:rPr lang="en-DE" dirty="0"/>
              <a:t>So, we need one such device for each TVB node that connects to the NEST nodes.</a:t>
            </a:r>
          </a:p>
        </p:txBody>
      </p:sp>
      <p:sp>
        <p:nvSpPr>
          <p:cNvPr id="4" name="Slide Number Placeholder 3"/>
          <p:cNvSpPr>
            <a:spLocks noGrp="1"/>
          </p:cNvSpPr>
          <p:nvPr>
            <p:ph type="sldNum" sz="quarter" idx="5"/>
          </p:nvPr>
        </p:nvSpPr>
        <p:spPr/>
        <p:txBody>
          <a:bodyPr/>
          <a:lstStyle/>
          <a:p>
            <a:fld id="{1CF456CF-2CE7-2744-8836-71C01315EA84}" type="slidenum">
              <a:rPr lang="en-DE" smtClean="0"/>
              <a:t>8</a:t>
            </a:fld>
            <a:endParaRPr lang="en-DE"/>
          </a:p>
        </p:txBody>
      </p:sp>
    </p:spTree>
    <p:extLst>
      <p:ext uri="{BB962C8B-B14F-4D97-AF65-F5344CB8AC3E}">
        <p14:creationId xmlns:p14="http://schemas.microsoft.com/office/powerpoint/2010/main" val="1184526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model in the use case allows us to do this also with currents.</a:t>
            </a:r>
          </a:p>
          <a:p>
            <a:r>
              <a:rPr lang="en-DE" dirty="0"/>
              <a:t>The synaptic gating state variable of the model multiplied by a constant becomes a current t</a:t>
            </a:r>
            <a:r>
              <a:rPr lang="en-GB" dirty="0"/>
              <a:t>ha</a:t>
            </a:r>
            <a:r>
              <a:rPr lang="en-DE" dirty="0"/>
              <a:t>t can also be injected to all NEST nodes with weight and time delay determined by the TVB connectome.</a:t>
            </a:r>
          </a:p>
        </p:txBody>
      </p:sp>
      <p:sp>
        <p:nvSpPr>
          <p:cNvPr id="4" name="Slide Number Placeholder 3"/>
          <p:cNvSpPr>
            <a:spLocks noGrp="1"/>
          </p:cNvSpPr>
          <p:nvPr>
            <p:ph type="sldNum" sz="quarter" idx="5"/>
          </p:nvPr>
        </p:nvSpPr>
        <p:spPr/>
        <p:txBody>
          <a:bodyPr/>
          <a:lstStyle/>
          <a:p>
            <a:fld id="{1CF456CF-2CE7-2744-8836-71C01315EA84}" type="slidenum">
              <a:rPr lang="en-DE" smtClean="0"/>
              <a:t>9</a:t>
            </a:fld>
            <a:endParaRPr lang="en-DE"/>
          </a:p>
        </p:txBody>
      </p:sp>
    </p:spTree>
    <p:extLst>
      <p:ext uri="{BB962C8B-B14F-4D97-AF65-F5344CB8AC3E}">
        <p14:creationId xmlns:p14="http://schemas.microsoft.com/office/powerpoint/2010/main" val="4152459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elfolie">
    <p:spTree>
      <p:nvGrpSpPr>
        <p:cNvPr id="1" name=""/>
        <p:cNvGrpSpPr/>
        <p:nvPr/>
      </p:nvGrpSpPr>
      <p:grpSpPr bwMode="auto">
        <a:xfrm>
          <a:off x="0" y="0"/>
          <a:ext cx="0" cy="0"/>
          <a:chOff x="0" y="0"/>
          <a:chExt cx="0" cy="0"/>
        </a:xfrm>
      </p:grpSpPr>
      <p:pic>
        <p:nvPicPr>
          <p:cNvPr id="4" name="Bild 11"/>
          <p:cNvPicPr>
            <a:picLocks noChangeAspect="1"/>
          </p:cNvPicPr>
          <p:nvPr/>
        </p:nvPicPr>
        <p:blipFill>
          <a:blip r:embed="rId2"/>
          <a:stretch/>
        </p:blipFill>
        <p:spPr bwMode="auto">
          <a:xfrm>
            <a:off x="11811309" y="30767154"/>
            <a:ext cx="2664049" cy="918480"/>
          </a:xfrm>
          <a:prstGeom prst="rect">
            <a:avLst/>
          </a:prstGeom>
        </p:spPr>
      </p:pic>
      <p:pic>
        <p:nvPicPr>
          <p:cNvPr id="5" name="Bild 11"/>
          <p:cNvPicPr>
            <a:picLocks noChangeAspect="1"/>
          </p:cNvPicPr>
          <p:nvPr userDrawn="1"/>
        </p:nvPicPr>
        <p:blipFill>
          <a:blip r:embed="rId2"/>
          <a:stretch/>
        </p:blipFill>
        <p:spPr bwMode="auto">
          <a:xfrm>
            <a:off x="7743158" y="4628337"/>
            <a:ext cx="1179065" cy="406504"/>
          </a:xfrm>
          <a:prstGeom prst="rect">
            <a:avLst/>
          </a:prstGeom>
        </p:spPr>
      </p:pic>
      <p:pic>
        <p:nvPicPr>
          <p:cNvPr id="6" name="Bild 6"/>
          <p:cNvPicPr>
            <a:picLocks noChangeAspect="1"/>
          </p:cNvPicPr>
          <p:nvPr userDrawn="1"/>
        </p:nvPicPr>
        <p:blipFill>
          <a:blip r:embed="rId3"/>
          <a:stretch/>
        </p:blipFill>
        <p:spPr bwMode="auto">
          <a:xfrm>
            <a:off x="-1317172" y="3744382"/>
            <a:ext cx="11778343" cy="1399117"/>
          </a:xfrm>
          <a:prstGeom prst="rect">
            <a:avLst/>
          </a:prstGeom>
        </p:spPr>
      </p:pic>
      <p:pic>
        <p:nvPicPr>
          <p:cNvPr id="7" name="Picture 2"/>
          <p:cNvPicPr>
            <a:picLocks noChangeAspect="1"/>
          </p:cNvPicPr>
          <p:nvPr userDrawn="1"/>
        </p:nvPicPr>
        <p:blipFill>
          <a:blip r:embed="rId4"/>
          <a:stretch/>
        </p:blipFill>
        <p:spPr bwMode="auto">
          <a:xfrm>
            <a:off x="944879" y="1346709"/>
            <a:ext cx="7254240" cy="182267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el und vertikaler Text">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de-DE"/>
              <a:t>Mastertitelformat bearbeiten</a:t>
            </a:r>
            <a:endParaRPr lang="en-US"/>
          </a:p>
        </p:txBody>
      </p:sp>
      <p:sp>
        <p:nvSpPr>
          <p:cNvPr id="5" name="Vertical Text Placeholder 2"/>
          <p:cNvSpPr>
            <a:spLocks noGrp="1"/>
          </p:cNvSpPr>
          <p:nvPr>
            <p:ph type="body" orient="vert" idx="1"/>
          </p:nvPr>
        </p:nvSpPr>
        <p:spPr bwMode="auto"/>
        <p:txBody>
          <a:bodyPr vert="eaVert"/>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en-US"/>
          </a:p>
        </p:txBody>
      </p:sp>
      <p:sp>
        <p:nvSpPr>
          <p:cNvPr id="6" name="Date Placeholder 3"/>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7" name="Footer Placeholder 4"/>
          <p:cNvSpPr>
            <a:spLocks noGrp="1"/>
          </p:cNvSpPr>
          <p:nvPr>
            <p:ph type="ftr" sz="quarter" idx="11"/>
          </p:nvPr>
        </p:nvSpPr>
        <p:spPr bwMode="auto">
          <a:xfrm>
            <a:off x="2821427" y="4778439"/>
            <a:ext cx="3086100" cy="273844"/>
          </a:xfrm>
          <a:prstGeom prst="rect">
            <a:avLst/>
          </a:prstGeom>
        </p:spPr>
        <p:txBody>
          <a:bodyPr/>
          <a:lstStyle/>
          <a:p>
            <a:pPr>
              <a:defRPr/>
            </a:pPr>
            <a:endParaRPr lang="de-DE"/>
          </a:p>
        </p:txBody>
      </p:sp>
      <p:sp>
        <p:nvSpPr>
          <p:cNvPr id="8" name="Slide Number Placeholder 5"/>
          <p:cNvSpPr>
            <a:spLocks noGrp="1"/>
          </p:cNvSpPr>
          <p:nvPr>
            <p:ph type="sldNum" sz="quarter" idx="12"/>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pic>
        <p:nvPicPr>
          <p:cNvPr id="9" name="Bild 6"/>
          <p:cNvPicPr>
            <a:picLocks noChangeAspect="1"/>
          </p:cNvPicPr>
          <p:nvPr userDrawn="1"/>
        </p:nvPicPr>
        <p:blipFill>
          <a:blip r:embed="rId2"/>
          <a:stretch/>
        </p:blipFill>
        <p:spPr bwMode="auto">
          <a:xfrm>
            <a:off x="-1317172" y="4367238"/>
            <a:ext cx="11778343" cy="1399118"/>
          </a:xfrm>
          <a:prstGeom prst="rect">
            <a:avLst/>
          </a:prstGeom>
        </p:spPr>
      </p:pic>
      <p:pic>
        <p:nvPicPr>
          <p:cNvPr id="10"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kaler Titel und Text">
    <p:spTree>
      <p:nvGrpSpPr>
        <p:cNvPr id="1" name=""/>
        <p:cNvGrpSpPr/>
        <p:nvPr/>
      </p:nvGrpSpPr>
      <p:grpSpPr bwMode="auto">
        <a:xfrm>
          <a:off x="0" y="0"/>
          <a:ext cx="0" cy="0"/>
          <a:chOff x="0" y="0"/>
          <a:chExt cx="0" cy="0"/>
        </a:xfrm>
      </p:grpSpPr>
      <p:sp>
        <p:nvSpPr>
          <p:cNvPr id="4" name="Vertical Title 1"/>
          <p:cNvSpPr>
            <a:spLocks noGrp="1"/>
          </p:cNvSpPr>
          <p:nvPr>
            <p:ph type="title" orient="vert"/>
          </p:nvPr>
        </p:nvSpPr>
        <p:spPr bwMode="auto">
          <a:xfrm>
            <a:off x="6543676" y="273845"/>
            <a:ext cx="1971675" cy="4358879"/>
          </a:xfrm>
        </p:spPr>
        <p:txBody>
          <a:bodyPr vert="eaVert"/>
          <a:lstStyle/>
          <a:p>
            <a:pPr>
              <a:defRPr/>
            </a:pPr>
            <a:r>
              <a:rPr lang="de-DE"/>
              <a:t>Mastertitelformat bearbeiten</a:t>
            </a:r>
            <a:endParaRPr lang="en-US"/>
          </a:p>
        </p:txBody>
      </p:sp>
      <p:sp>
        <p:nvSpPr>
          <p:cNvPr id="5" name="Vertical Text Placeholder 2"/>
          <p:cNvSpPr>
            <a:spLocks noGrp="1"/>
          </p:cNvSpPr>
          <p:nvPr>
            <p:ph type="body" orient="vert" idx="1"/>
          </p:nvPr>
        </p:nvSpPr>
        <p:spPr bwMode="auto">
          <a:xfrm>
            <a:off x="628650" y="273845"/>
            <a:ext cx="5800725" cy="4358879"/>
          </a:xfrm>
        </p:spPr>
        <p:txBody>
          <a:bodyPr vert="eaVert"/>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en-US"/>
          </a:p>
        </p:txBody>
      </p:sp>
      <p:sp>
        <p:nvSpPr>
          <p:cNvPr id="6" name="Date Placeholder 3"/>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7" name="Footer Placeholder 4"/>
          <p:cNvSpPr>
            <a:spLocks noGrp="1"/>
          </p:cNvSpPr>
          <p:nvPr>
            <p:ph type="ftr" sz="quarter" idx="11"/>
          </p:nvPr>
        </p:nvSpPr>
        <p:spPr bwMode="auto">
          <a:xfrm>
            <a:off x="2821427" y="4778439"/>
            <a:ext cx="3086100" cy="273844"/>
          </a:xfrm>
          <a:prstGeom prst="rect">
            <a:avLst/>
          </a:prstGeom>
        </p:spPr>
        <p:txBody>
          <a:bodyPr/>
          <a:lstStyle/>
          <a:p>
            <a:pPr>
              <a:defRPr/>
            </a:pPr>
            <a:endParaRPr lang="de-DE"/>
          </a:p>
        </p:txBody>
      </p:sp>
      <p:sp>
        <p:nvSpPr>
          <p:cNvPr id="8" name="Slide Number Placeholder 5"/>
          <p:cNvSpPr>
            <a:spLocks noGrp="1"/>
          </p:cNvSpPr>
          <p:nvPr>
            <p:ph type="sldNum" sz="quarter" idx="12"/>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pic>
        <p:nvPicPr>
          <p:cNvPr id="9"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Benutzerdefiniertes Layou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28650" y="273844"/>
            <a:ext cx="7886700" cy="994172"/>
          </a:xfrm>
          <a:prstGeom prst="rect">
            <a:avLst/>
          </a:prstGeom>
        </p:spPr>
        <p:txBody>
          <a:bodyPr/>
          <a:lstStyle/>
          <a:p>
            <a:pPr>
              <a:defRPr/>
            </a:pPr>
            <a:r>
              <a:rPr lang="de-DE"/>
              <a:t>Mastertitelformat bearbeiten</a:t>
            </a:r>
            <a:endParaRPr/>
          </a:p>
        </p:txBody>
      </p:sp>
      <p:sp>
        <p:nvSpPr>
          <p:cNvPr id="5" name="Datumsplatzhalter 2"/>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6" name="Foliennummernplatzhalter 3"/>
          <p:cNvSpPr>
            <a:spLocks noGrp="1"/>
          </p:cNvSpPr>
          <p:nvPr>
            <p:ph type="sldNum" sz="quarter" idx="11"/>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sp>
        <p:nvSpPr>
          <p:cNvPr id="7" name="Fußzeilenplatzhalter 4"/>
          <p:cNvSpPr>
            <a:spLocks noGrp="1"/>
          </p:cNvSpPr>
          <p:nvPr>
            <p:ph type="ftr" sz="quarter" idx="12"/>
          </p:nvPr>
        </p:nvSpPr>
        <p:spPr bwMode="auto">
          <a:xfrm>
            <a:off x="1351999" y="4639291"/>
            <a:ext cx="1032272" cy="484748"/>
          </a:xfrm>
          <a:prstGeom prst="rect">
            <a:avLst/>
          </a:prstGeom>
        </p:spPr>
        <p:txBody>
          <a:bodyPr/>
          <a:lstStyle/>
          <a:p>
            <a:pPr>
              <a:defRPr/>
            </a:pPr>
            <a:endParaRPr lang="de-DE"/>
          </a:p>
        </p:txBody>
      </p:sp>
      <p:pic>
        <p:nvPicPr>
          <p:cNvPr id="8"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userDrawn="1">
  <p:cSld name="1_Titelfolie">
    <p:spTree>
      <p:nvGrpSpPr>
        <p:cNvPr id="1" name=""/>
        <p:cNvGrpSpPr/>
        <p:nvPr/>
      </p:nvGrpSpPr>
      <p:grpSpPr bwMode="auto">
        <a:xfrm>
          <a:off x="0" y="0"/>
          <a:ext cx="0" cy="0"/>
          <a:chOff x="0" y="0"/>
          <a:chExt cx="0" cy="0"/>
        </a:xfrm>
      </p:grpSpPr>
      <p:pic>
        <p:nvPicPr>
          <p:cNvPr id="4" name="Grafik 8"/>
          <p:cNvPicPr>
            <a:picLocks noChangeAspect="1"/>
          </p:cNvPicPr>
          <p:nvPr userDrawn="1"/>
        </p:nvPicPr>
        <p:blipFill>
          <a:blip r:embed="rId2"/>
          <a:srcRect l="3755" r="3971"/>
          <a:stretch/>
        </p:blipFill>
        <p:spPr bwMode="auto">
          <a:xfrm>
            <a:off x="2426820" y="146574"/>
            <a:ext cx="3875314" cy="4199835"/>
          </a:xfrm>
          <a:prstGeom prst="rect">
            <a:avLst/>
          </a:prstGeom>
        </p:spPr>
      </p:pic>
      <p:sp>
        <p:nvSpPr>
          <p:cNvPr id="5" name="Subtitle 2"/>
          <p:cNvSpPr>
            <a:spLocks noGrp="1"/>
          </p:cNvSpPr>
          <p:nvPr>
            <p:ph type="subTitle" idx="1"/>
          </p:nvPr>
        </p:nvSpPr>
        <p:spPr bwMode="auto">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pPr>
              <a:defRPr/>
            </a:pPr>
            <a:r>
              <a:rPr lang="de-DE"/>
              <a:t>Master-Untertitelformat bearbeiten</a:t>
            </a:r>
            <a:endParaRPr lang="en-US"/>
          </a:p>
        </p:txBody>
      </p:sp>
      <p:pic>
        <p:nvPicPr>
          <p:cNvPr id="6" name="Bild 11"/>
          <p:cNvPicPr>
            <a:picLocks noChangeAspect="1"/>
          </p:cNvPicPr>
          <p:nvPr/>
        </p:nvPicPr>
        <p:blipFill>
          <a:blip r:embed="rId3"/>
          <a:stretch/>
        </p:blipFill>
        <p:spPr bwMode="auto">
          <a:xfrm>
            <a:off x="11811309" y="30767154"/>
            <a:ext cx="2664049" cy="918480"/>
          </a:xfrm>
          <a:prstGeom prst="rect">
            <a:avLst/>
          </a:prstGeom>
        </p:spPr>
      </p:pic>
      <p:pic>
        <p:nvPicPr>
          <p:cNvPr id="7" name="Bild 11"/>
          <p:cNvPicPr>
            <a:picLocks noChangeAspect="1"/>
          </p:cNvPicPr>
          <p:nvPr userDrawn="1"/>
        </p:nvPicPr>
        <p:blipFill>
          <a:blip r:embed="rId3"/>
          <a:stretch/>
        </p:blipFill>
        <p:spPr bwMode="auto">
          <a:xfrm>
            <a:off x="7743158" y="4628337"/>
            <a:ext cx="1179065" cy="406504"/>
          </a:xfrm>
          <a:prstGeom prst="rect">
            <a:avLst/>
          </a:prstGeom>
        </p:spPr>
      </p:pic>
      <p:pic>
        <p:nvPicPr>
          <p:cNvPr id="8" name="Bild 6"/>
          <p:cNvPicPr>
            <a:picLocks noChangeAspect="1"/>
          </p:cNvPicPr>
          <p:nvPr userDrawn="1"/>
        </p:nvPicPr>
        <p:blipFill>
          <a:blip r:embed="rId4"/>
          <a:stretch/>
        </p:blipFill>
        <p:spPr bwMode="auto">
          <a:xfrm>
            <a:off x="-1317172" y="3754142"/>
            <a:ext cx="11778343" cy="13893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el und Inhalt">
    <p:spTree>
      <p:nvGrpSpPr>
        <p:cNvPr id="1" name=""/>
        <p:cNvGrpSpPr/>
        <p:nvPr/>
      </p:nvGrpSpPr>
      <p:grpSpPr bwMode="auto">
        <a:xfrm>
          <a:off x="0" y="0"/>
          <a:ext cx="0" cy="0"/>
          <a:chOff x="0" y="0"/>
          <a:chExt cx="0" cy="0"/>
        </a:xfrm>
      </p:grpSpPr>
      <p:pic>
        <p:nvPicPr>
          <p:cNvPr id="4" name="Bild 13"/>
          <p:cNvPicPr>
            <a:picLocks noChangeAspect="1"/>
          </p:cNvPicPr>
          <p:nvPr/>
        </p:nvPicPr>
        <p:blipFill>
          <a:blip r:embed="rId2">
            <a:alphaModFix amt="50000"/>
          </a:blip>
          <a:srcRect l="18933" r="65600" b="39073"/>
          <a:stretch/>
        </p:blipFill>
        <p:spPr bwMode="auto">
          <a:xfrm>
            <a:off x="18879871" y="-516865"/>
            <a:ext cx="3370808" cy="3973459"/>
          </a:xfrm>
          <a:prstGeom prst="rect">
            <a:avLst/>
          </a:prstGeom>
        </p:spPr>
      </p:pic>
      <p:pic>
        <p:nvPicPr>
          <p:cNvPr id="5" name="Bild 11"/>
          <p:cNvPicPr>
            <a:picLocks noChangeAspect="1"/>
          </p:cNvPicPr>
          <p:nvPr userDrawn="1"/>
        </p:nvPicPr>
        <p:blipFill>
          <a:blip r:embed="rId3"/>
          <a:stretch/>
        </p:blipFill>
        <p:spPr bwMode="auto">
          <a:xfrm>
            <a:off x="7743158" y="4628337"/>
            <a:ext cx="1179065" cy="406504"/>
          </a:xfrm>
          <a:prstGeom prst="rect">
            <a:avLst/>
          </a:prstGeom>
        </p:spPr>
      </p:pic>
      <p:pic>
        <p:nvPicPr>
          <p:cNvPr id="6" name="Bild 6"/>
          <p:cNvPicPr>
            <a:picLocks noChangeAspect="1"/>
          </p:cNvPicPr>
          <p:nvPr userDrawn="1"/>
        </p:nvPicPr>
        <p:blipFill>
          <a:blip r:embed="rId4"/>
          <a:stretch/>
        </p:blipFill>
        <p:spPr bwMode="auto">
          <a:xfrm>
            <a:off x="-1317172" y="3744382"/>
            <a:ext cx="11778343" cy="139911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Abschnittsüberschrift">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23888" y="1282305"/>
            <a:ext cx="7886700" cy="2139553"/>
          </a:xfrm>
        </p:spPr>
        <p:txBody>
          <a:bodyPr anchor="b"/>
          <a:lstStyle>
            <a:lvl1pPr>
              <a:defRPr sz="4500"/>
            </a:lvl1pPr>
          </a:lstStyle>
          <a:p>
            <a:pPr>
              <a:defRPr/>
            </a:pPr>
            <a:r>
              <a:rPr lang="de-DE"/>
              <a:t>Mastertitelformat bearbeiten</a:t>
            </a:r>
            <a:endParaRPr lang="en-US"/>
          </a:p>
        </p:txBody>
      </p:sp>
      <p:sp>
        <p:nvSpPr>
          <p:cNvPr id="5" name="Text Placeholder 2"/>
          <p:cNvSpPr>
            <a:spLocks noGrp="1"/>
          </p:cNvSpPr>
          <p:nvPr>
            <p:ph type="body" idx="1"/>
          </p:nvPr>
        </p:nvSpPr>
        <p:spPr bwMode="auto">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defRPr/>
            </a:pPr>
            <a:r>
              <a:rPr lang="de-DE"/>
              <a:t>Mastertextformat bearbeiten</a:t>
            </a:r>
            <a:endParaRPr/>
          </a:p>
        </p:txBody>
      </p:sp>
      <p:sp>
        <p:nvSpPr>
          <p:cNvPr id="6" name="Date Placeholder 3"/>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7" name="Footer Placeholder 4"/>
          <p:cNvSpPr>
            <a:spLocks noGrp="1"/>
          </p:cNvSpPr>
          <p:nvPr>
            <p:ph type="ftr" sz="quarter" idx="11"/>
          </p:nvPr>
        </p:nvSpPr>
        <p:spPr bwMode="auto">
          <a:xfrm>
            <a:off x="2821427" y="4778439"/>
            <a:ext cx="3086100" cy="273844"/>
          </a:xfrm>
          <a:prstGeom prst="rect">
            <a:avLst/>
          </a:prstGeom>
        </p:spPr>
        <p:txBody>
          <a:bodyPr/>
          <a:lstStyle/>
          <a:p>
            <a:pPr>
              <a:defRPr/>
            </a:pPr>
            <a:endParaRPr lang="de-DE"/>
          </a:p>
        </p:txBody>
      </p:sp>
      <p:sp>
        <p:nvSpPr>
          <p:cNvPr id="8" name="Slide Number Placeholder 5"/>
          <p:cNvSpPr>
            <a:spLocks noGrp="1"/>
          </p:cNvSpPr>
          <p:nvPr>
            <p:ph type="sldNum" sz="quarter" idx="12"/>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pic>
        <p:nvPicPr>
          <p:cNvPr id="9"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Zwei Inhalte">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de-DE"/>
              <a:t>Mastertitelformat bearbeiten</a:t>
            </a:r>
            <a:endParaRPr lang="en-US"/>
          </a:p>
        </p:txBody>
      </p:sp>
      <p:sp>
        <p:nvSpPr>
          <p:cNvPr id="5" name="Content Placeholder 2"/>
          <p:cNvSpPr>
            <a:spLocks noGrp="1"/>
          </p:cNvSpPr>
          <p:nvPr>
            <p:ph sz="half" idx="1"/>
          </p:nvPr>
        </p:nvSpPr>
        <p:spPr bwMode="auto">
          <a:xfrm>
            <a:off x="628650" y="1369218"/>
            <a:ext cx="3886200" cy="3263504"/>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en-US"/>
          </a:p>
        </p:txBody>
      </p:sp>
      <p:sp>
        <p:nvSpPr>
          <p:cNvPr id="6" name="Content Placeholder 3"/>
          <p:cNvSpPr>
            <a:spLocks noGrp="1"/>
          </p:cNvSpPr>
          <p:nvPr>
            <p:ph sz="half" idx="2"/>
          </p:nvPr>
        </p:nvSpPr>
        <p:spPr bwMode="auto">
          <a:xfrm>
            <a:off x="4629150" y="1369218"/>
            <a:ext cx="3886200" cy="3263504"/>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en-US"/>
          </a:p>
        </p:txBody>
      </p:sp>
      <p:sp>
        <p:nvSpPr>
          <p:cNvPr id="7" name="Date Placeholder 4"/>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8" name="Footer Placeholder 5"/>
          <p:cNvSpPr>
            <a:spLocks noGrp="1"/>
          </p:cNvSpPr>
          <p:nvPr>
            <p:ph type="ftr" sz="quarter" idx="11"/>
          </p:nvPr>
        </p:nvSpPr>
        <p:spPr bwMode="auto">
          <a:xfrm>
            <a:off x="2821427" y="4778439"/>
            <a:ext cx="3086100" cy="273844"/>
          </a:xfrm>
          <a:prstGeom prst="rect">
            <a:avLst/>
          </a:prstGeom>
        </p:spPr>
        <p:txBody>
          <a:bodyPr/>
          <a:lstStyle/>
          <a:p>
            <a:pPr>
              <a:defRPr/>
            </a:pPr>
            <a:endParaRPr lang="de-DE"/>
          </a:p>
        </p:txBody>
      </p:sp>
      <p:sp>
        <p:nvSpPr>
          <p:cNvPr id="9" name="Slide Number Placeholder 6"/>
          <p:cNvSpPr>
            <a:spLocks noGrp="1"/>
          </p:cNvSpPr>
          <p:nvPr>
            <p:ph type="sldNum" sz="quarter" idx="12"/>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pic>
        <p:nvPicPr>
          <p:cNvPr id="10"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Vergleich">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29841" y="273844"/>
            <a:ext cx="7886700" cy="994172"/>
          </a:xfrm>
        </p:spPr>
        <p:txBody>
          <a:bodyPr/>
          <a:lstStyle/>
          <a:p>
            <a:pPr>
              <a:defRPr/>
            </a:pPr>
            <a:r>
              <a:rPr lang="de-DE"/>
              <a:t>Mastertitelformat bearbeiten</a:t>
            </a:r>
            <a:endParaRPr lang="en-US"/>
          </a:p>
        </p:txBody>
      </p:sp>
      <p:sp>
        <p:nvSpPr>
          <p:cNvPr id="5" name="Text Placeholder 2"/>
          <p:cNvSpPr>
            <a:spLocks noGrp="1"/>
          </p:cNvSpPr>
          <p:nvPr>
            <p:ph type="body" idx="1"/>
          </p:nvPr>
        </p:nvSpPr>
        <p:spPr bwMode="auto">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defRPr/>
            </a:pPr>
            <a:r>
              <a:rPr lang="de-DE"/>
              <a:t>Mastertextformat bearbeiten</a:t>
            </a:r>
            <a:endParaRPr/>
          </a:p>
        </p:txBody>
      </p:sp>
      <p:sp>
        <p:nvSpPr>
          <p:cNvPr id="6" name="Content Placeholder 3"/>
          <p:cNvSpPr>
            <a:spLocks noGrp="1"/>
          </p:cNvSpPr>
          <p:nvPr>
            <p:ph sz="half" idx="2"/>
          </p:nvPr>
        </p:nvSpPr>
        <p:spPr bwMode="auto">
          <a:xfrm>
            <a:off x="629842" y="1878806"/>
            <a:ext cx="3868340" cy="2763441"/>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en-US"/>
          </a:p>
        </p:txBody>
      </p:sp>
      <p:sp>
        <p:nvSpPr>
          <p:cNvPr id="7" name="Text Placeholder 4"/>
          <p:cNvSpPr>
            <a:spLocks noGrp="1"/>
          </p:cNvSpPr>
          <p:nvPr>
            <p:ph type="body" sz="quarter" idx="3"/>
          </p:nvPr>
        </p:nvSpPr>
        <p:spPr bwMode="auto">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defRPr/>
            </a:pPr>
            <a:r>
              <a:rPr lang="de-DE"/>
              <a:t>Mastertextformat bearbeiten</a:t>
            </a:r>
            <a:endParaRPr/>
          </a:p>
        </p:txBody>
      </p:sp>
      <p:sp>
        <p:nvSpPr>
          <p:cNvPr id="8" name="Content Placeholder 5"/>
          <p:cNvSpPr>
            <a:spLocks noGrp="1"/>
          </p:cNvSpPr>
          <p:nvPr>
            <p:ph sz="quarter" idx="4"/>
          </p:nvPr>
        </p:nvSpPr>
        <p:spPr bwMode="auto">
          <a:xfrm>
            <a:off x="4629151" y="1878806"/>
            <a:ext cx="3887391" cy="2763441"/>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en-US"/>
          </a:p>
        </p:txBody>
      </p:sp>
      <p:sp>
        <p:nvSpPr>
          <p:cNvPr id="9" name="Date Placeholder 6"/>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10" name="Footer Placeholder 7"/>
          <p:cNvSpPr>
            <a:spLocks noGrp="1"/>
          </p:cNvSpPr>
          <p:nvPr>
            <p:ph type="ftr" sz="quarter" idx="11"/>
          </p:nvPr>
        </p:nvSpPr>
        <p:spPr bwMode="auto">
          <a:xfrm>
            <a:off x="2821427" y="4778439"/>
            <a:ext cx="3086100" cy="273844"/>
          </a:xfrm>
          <a:prstGeom prst="rect">
            <a:avLst/>
          </a:prstGeom>
        </p:spPr>
        <p:txBody>
          <a:bodyPr/>
          <a:lstStyle/>
          <a:p>
            <a:pPr>
              <a:defRPr/>
            </a:pPr>
            <a:endParaRPr lang="de-DE"/>
          </a:p>
        </p:txBody>
      </p:sp>
      <p:sp>
        <p:nvSpPr>
          <p:cNvPr id="11" name="Slide Number Placeholder 8"/>
          <p:cNvSpPr>
            <a:spLocks noGrp="1"/>
          </p:cNvSpPr>
          <p:nvPr>
            <p:ph type="sldNum" sz="quarter" idx="12"/>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pic>
        <p:nvPicPr>
          <p:cNvPr id="12"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de-DE"/>
              <a:t>Mastertitelformat bearbeiten</a:t>
            </a:r>
            <a:endParaRPr lang="en-US"/>
          </a:p>
        </p:txBody>
      </p:sp>
      <p:sp>
        <p:nvSpPr>
          <p:cNvPr id="5" name="Date Placeholder 2"/>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6" name="Footer Placeholder 3"/>
          <p:cNvSpPr>
            <a:spLocks noGrp="1"/>
          </p:cNvSpPr>
          <p:nvPr>
            <p:ph type="ftr" sz="quarter" idx="11"/>
          </p:nvPr>
        </p:nvSpPr>
        <p:spPr bwMode="auto">
          <a:xfrm>
            <a:off x="2821427" y="4778439"/>
            <a:ext cx="3086100" cy="273844"/>
          </a:xfrm>
          <a:prstGeom prst="rect">
            <a:avLst/>
          </a:prstGeom>
        </p:spPr>
        <p:txBody>
          <a:bodyPr/>
          <a:lstStyle/>
          <a:p>
            <a:pPr>
              <a:defRPr/>
            </a:pPr>
            <a:endParaRPr lang="de-DE"/>
          </a:p>
        </p:txBody>
      </p:sp>
      <p:sp>
        <p:nvSpPr>
          <p:cNvPr id="7" name="Slide Number Placeholder 4"/>
          <p:cNvSpPr>
            <a:spLocks noGrp="1"/>
          </p:cNvSpPr>
          <p:nvPr>
            <p:ph type="sldNum" sz="quarter" idx="12"/>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pic>
        <p:nvPicPr>
          <p:cNvPr id="8"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Date Placeholder 1"/>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5" name="Footer Placeholder 2"/>
          <p:cNvSpPr>
            <a:spLocks noGrp="1"/>
          </p:cNvSpPr>
          <p:nvPr>
            <p:ph type="ftr" sz="quarter" idx="11"/>
          </p:nvPr>
        </p:nvSpPr>
        <p:spPr bwMode="auto">
          <a:xfrm>
            <a:off x="2821427" y="4778439"/>
            <a:ext cx="3086100" cy="273844"/>
          </a:xfrm>
          <a:prstGeom prst="rect">
            <a:avLst/>
          </a:prstGeom>
        </p:spPr>
        <p:txBody>
          <a:bodyPr/>
          <a:lstStyle/>
          <a:p>
            <a:pPr>
              <a:defRPr/>
            </a:pPr>
            <a:endParaRPr lang="de-DE"/>
          </a:p>
        </p:txBody>
      </p:sp>
      <p:sp>
        <p:nvSpPr>
          <p:cNvPr id="6" name="Slide Number Placeholder 3"/>
          <p:cNvSpPr>
            <a:spLocks noGrp="1"/>
          </p:cNvSpPr>
          <p:nvPr>
            <p:ph type="sldNum" sz="quarter" idx="12"/>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pic>
        <p:nvPicPr>
          <p:cNvPr id="7"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Inhalt mit Beschriftung">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29841" y="342900"/>
            <a:ext cx="2949178" cy="1200150"/>
          </a:xfrm>
        </p:spPr>
        <p:txBody>
          <a:bodyPr anchor="b"/>
          <a:lstStyle>
            <a:lvl1pPr>
              <a:defRPr sz="2400"/>
            </a:lvl1pPr>
          </a:lstStyle>
          <a:p>
            <a:pPr>
              <a:defRPr/>
            </a:pPr>
            <a:r>
              <a:rPr lang="de-DE"/>
              <a:t>Mastertitelformat bearbeiten</a:t>
            </a:r>
            <a:endParaRPr lang="en-US"/>
          </a:p>
        </p:txBody>
      </p:sp>
      <p:sp>
        <p:nvSpPr>
          <p:cNvPr id="5" name="Content Placeholder 2"/>
          <p:cNvSpPr>
            <a:spLocks noGrp="1"/>
          </p:cNvSpPr>
          <p:nvPr>
            <p:ph idx="1"/>
          </p:nvPr>
        </p:nvSpPr>
        <p:spPr bwMode="auto">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en-US"/>
          </a:p>
        </p:txBody>
      </p:sp>
      <p:sp>
        <p:nvSpPr>
          <p:cNvPr id="6" name="Text Placeholder 3"/>
          <p:cNvSpPr>
            <a:spLocks noGrp="1"/>
          </p:cNvSpPr>
          <p:nvPr>
            <p:ph type="body" sz="half" idx="2"/>
          </p:nvPr>
        </p:nvSpPr>
        <p:spPr bwMode="auto">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defRPr/>
            </a:pPr>
            <a:r>
              <a:rPr lang="de-DE"/>
              <a:t>Mastertextformat bearbeiten</a:t>
            </a:r>
            <a:endParaRPr/>
          </a:p>
        </p:txBody>
      </p:sp>
      <p:sp>
        <p:nvSpPr>
          <p:cNvPr id="7" name="Date Placeholder 4"/>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8" name="Footer Placeholder 5"/>
          <p:cNvSpPr>
            <a:spLocks noGrp="1"/>
          </p:cNvSpPr>
          <p:nvPr>
            <p:ph type="ftr" sz="quarter" idx="11"/>
          </p:nvPr>
        </p:nvSpPr>
        <p:spPr bwMode="auto">
          <a:xfrm>
            <a:off x="2821427" y="4778439"/>
            <a:ext cx="3086100" cy="273844"/>
          </a:xfrm>
          <a:prstGeom prst="rect">
            <a:avLst/>
          </a:prstGeom>
        </p:spPr>
        <p:txBody>
          <a:bodyPr/>
          <a:lstStyle/>
          <a:p>
            <a:pPr>
              <a:defRPr/>
            </a:pPr>
            <a:endParaRPr lang="de-DE"/>
          </a:p>
        </p:txBody>
      </p:sp>
      <p:sp>
        <p:nvSpPr>
          <p:cNvPr id="9" name="Slide Number Placeholder 6"/>
          <p:cNvSpPr>
            <a:spLocks noGrp="1"/>
          </p:cNvSpPr>
          <p:nvPr>
            <p:ph type="sldNum" sz="quarter" idx="12"/>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pic>
        <p:nvPicPr>
          <p:cNvPr id="10"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Bild mit Beschriftung">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29841" y="342900"/>
            <a:ext cx="2949178" cy="1200150"/>
          </a:xfrm>
        </p:spPr>
        <p:txBody>
          <a:bodyPr anchor="b"/>
          <a:lstStyle>
            <a:lvl1pPr>
              <a:defRPr sz="2400"/>
            </a:lvl1pPr>
          </a:lstStyle>
          <a:p>
            <a:pPr>
              <a:defRPr/>
            </a:pPr>
            <a:r>
              <a:rPr lang="de-DE"/>
              <a:t>Mastertitelformat bearbeiten</a:t>
            </a:r>
            <a:endParaRPr lang="en-US"/>
          </a:p>
        </p:txBody>
      </p:sp>
      <p:sp>
        <p:nvSpPr>
          <p:cNvPr id="5" name="Picture Placeholder 2"/>
          <p:cNvSpPr>
            <a:spLocks noGrp="1" noChangeAspect="1"/>
          </p:cNvSpPr>
          <p:nvPr>
            <p:ph type="pic" idx="1"/>
          </p:nvPr>
        </p:nvSpPr>
        <p:spPr bwMode="auto">
          <a:xfrm>
            <a:off x="3887391" y="740570"/>
            <a:ext cx="4629150" cy="3655219"/>
          </a:xfrm>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a:defRPr/>
            </a:pPr>
            <a:r>
              <a:rPr lang="de-DE"/>
              <a:t>Bild auf Platzhalter ziehen oder durch Klicken auf Symbol hinzufügen</a:t>
            </a:r>
            <a:endParaRPr lang="en-US"/>
          </a:p>
        </p:txBody>
      </p:sp>
      <p:sp>
        <p:nvSpPr>
          <p:cNvPr id="6" name="Text Placeholder 3"/>
          <p:cNvSpPr>
            <a:spLocks noGrp="1"/>
          </p:cNvSpPr>
          <p:nvPr>
            <p:ph type="body" sz="half" idx="2"/>
          </p:nvPr>
        </p:nvSpPr>
        <p:spPr bwMode="auto">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defRPr/>
            </a:pPr>
            <a:r>
              <a:rPr lang="de-DE"/>
              <a:t>Mastertextformat bearbeiten</a:t>
            </a:r>
            <a:endParaRPr/>
          </a:p>
        </p:txBody>
      </p:sp>
      <p:sp>
        <p:nvSpPr>
          <p:cNvPr id="7" name="Date Placeholder 4"/>
          <p:cNvSpPr>
            <a:spLocks noGrp="1"/>
          </p:cNvSpPr>
          <p:nvPr>
            <p:ph type="dt" sz="half" idx="10"/>
          </p:nvPr>
        </p:nvSpPr>
        <p:spPr bwMode="auto">
          <a:xfrm>
            <a:off x="3460182" y="4731675"/>
            <a:ext cx="861394" cy="309433"/>
          </a:xfrm>
          <a:prstGeom prst="rect">
            <a:avLst/>
          </a:prstGeom>
        </p:spPr>
        <p:txBody>
          <a:bodyPr/>
          <a:lstStyle/>
          <a:p>
            <a:pPr>
              <a:defRPr/>
            </a:pPr>
            <a:fld id="{AE549069-0036-304F-99E5-4E7ECB018E36}" type="datetimeFigureOut">
              <a:rPr lang="de-DE"/>
              <a:t>22.12.20</a:t>
            </a:fld>
            <a:endParaRPr lang="de-DE"/>
          </a:p>
        </p:txBody>
      </p:sp>
      <p:sp>
        <p:nvSpPr>
          <p:cNvPr id="8" name="Footer Placeholder 5"/>
          <p:cNvSpPr>
            <a:spLocks noGrp="1"/>
          </p:cNvSpPr>
          <p:nvPr>
            <p:ph type="ftr" sz="quarter" idx="11"/>
          </p:nvPr>
        </p:nvSpPr>
        <p:spPr bwMode="auto">
          <a:xfrm>
            <a:off x="2821427" y="4778439"/>
            <a:ext cx="3086100" cy="273844"/>
          </a:xfrm>
          <a:prstGeom prst="rect">
            <a:avLst/>
          </a:prstGeom>
        </p:spPr>
        <p:txBody>
          <a:bodyPr/>
          <a:lstStyle/>
          <a:p>
            <a:pPr>
              <a:defRPr/>
            </a:pPr>
            <a:endParaRPr lang="de-DE"/>
          </a:p>
        </p:txBody>
      </p:sp>
      <p:sp>
        <p:nvSpPr>
          <p:cNvPr id="9" name="Slide Number Placeholder 6"/>
          <p:cNvSpPr>
            <a:spLocks noGrp="1"/>
          </p:cNvSpPr>
          <p:nvPr>
            <p:ph type="sldNum" sz="quarter" idx="12"/>
          </p:nvPr>
        </p:nvSpPr>
        <p:spPr bwMode="auto">
          <a:xfrm>
            <a:off x="4560116" y="4749468"/>
            <a:ext cx="855123" cy="273844"/>
          </a:xfrm>
          <a:prstGeom prst="rect">
            <a:avLst/>
          </a:prstGeom>
        </p:spPr>
        <p:txBody>
          <a:bodyPr/>
          <a:lstStyle/>
          <a:p>
            <a:pPr>
              <a:defRPr/>
            </a:pPr>
            <a:fld id="{B7872F0D-A894-404B-9E57-BEB6113C3BF1}" type="slidenum">
              <a:rPr lang="de-DE"/>
              <a:t>‹#›</a:t>
            </a:fld>
            <a:endParaRPr lang="de-DE"/>
          </a:p>
        </p:txBody>
      </p:sp>
      <p:pic>
        <p:nvPicPr>
          <p:cNvPr id="10" name="Bild 6"/>
          <p:cNvPicPr>
            <a:picLocks noChangeAspect="1"/>
          </p:cNvPicPr>
          <p:nvPr userDrawn="1"/>
        </p:nvPicPr>
        <p:blipFill>
          <a:blip r:embed="rId2"/>
          <a:stretch/>
        </p:blipFill>
        <p:spPr bwMode="auto">
          <a:xfrm>
            <a:off x="-1329056" y="3425371"/>
            <a:ext cx="11778343" cy="312475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Title Placeholder 1"/>
          <p:cNvSpPr>
            <a:spLocks noGrp="1"/>
          </p:cNvSpPr>
          <p:nvPr>
            <p:ph type="title"/>
          </p:nvPr>
        </p:nvSpPr>
        <p:spPr bwMode="auto">
          <a:xfrm>
            <a:off x="628650" y="273844"/>
            <a:ext cx="7886700" cy="994172"/>
          </a:xfrm>
          <a:prstGeom prst="rect">
            <a:avLst/>
          </a:prstGeom>
        </p:spPr>
        <p:txBody>
          <a:bodyPr vert="horz" lIns="91440" tIns="45720" rIns="91440" bIns="45720" rtlCol="0" anchor="ctr">
            <a:normAutofit/>
          </a:bodyPr>
          <a:lstStyle/>
          <a:p>
            <a:pPr>
              <a:defRPr/>
            </a:pPr>
            <a:r>
              <a:rPr lang="de-DE"/>
              <a:t>Mastertitelformat bearbeiten</a:t>
            </a:r>
            <a:endParaRPr lang="en-US"/>
          </a:p>
        </p:txBody>
      </p:sp>
      <p:sp>
        <p:nvSpPr>
          <p:cNvPr id="5" name="Text Placeholder 2"/>
          <p:cNvSpPr>
            <a:spLocks noGrp="1"/>
          </p:cNvSpPr>
          <p:nvPr>
            <p:ph type="body" idx="1"/>
          </p:nvPr>
        </p:nvSpPr>
        <p:spPr bwMode="auto">
          <a:xfrm>
            <a:off x="628650" y="1369218"/>
            <a:ext cx="7886700" cy="3263504"/>
          </a:xfrm>
          <a:prstGeom prst="rect">
            <a:avLst/>
          </a:prstGeom>
        </p:spPr>
        <p:txBody>
          <a:bodyPr vert="horz" lIns="91440" tIns="45720" rIns="91440" bIns="45720" rtlCol="0">
            <a:norm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en-US"/>
          </a:p>
        </p:txBody>
      </p:sp>
      <p:pic>
        <p:nvPicPr>
          <p:cNvPr id="6" name="Bild 4"/>
          <p:cNvPicPr>
            <a:picLocks noChangeAspect="1"/>
          </p:cNvPicPr>
          <p:nvPr/>
        </p:nvPicPr>
        <p:blipFill>
          <a:blip r:embed="rId15"/>
          <a:stretch/>
        </p:blipFill>
        <p:spPr bwMode="auto">
          <a:xfrm>
            <a:off x="145777" y="183599"/>
            <a:ext cx="2199859" cy="4185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783">
        <a:lnSpc>
          <a:spcPct val="90000"/>
        </a:lnSpc>
        <a:spcBef>
          <a:spcPts val="0"/>
        </a:spcBef>
        <a:buNone/>
        <a:defRPr sz="3300">
          <a:solidFill>
            <a:schemeClr val="tx1"/>
          </a:solidFill>
          <a:latin typeface="+mj-lt"/>
          <a:ea typeface="+mj-ea"/>
          <a:cs typeface="+mj-cs"/>
        </a:defRPr>
      </a:lvl1pPr>
    </p:titleStyle>
    <p:bodyStyle>
      <a:lvl1pPr marL="171446" indent="-171446" algn="l" defTabSz="685783">
        <a:lnSpc>
          <a:spcPct val="90000"/>
        </a:lnSpc>
        <a:spcBef>
          <a:spcPts val="750"/>
        </a:spcBef>
        <a:buFont typeface="Arial"/>
        <a:buChar char="•"/>
        <a:defRPr sz="2100">
          <a:solidFill>
            <a:schemeClr val="tx1"/>
          </a:solidFill>
          <a:latin typeface="+mn-lt"/>
          <a:ea typeface="+mn-ea"/>
          <a:cs typeface="+mn-cs"/>
        </a:defRPr>
      </a:lvl1pPr>
      <a:lvl2pPr marL="514337" indent="-171446" algn="l" defTabSz="685783">
        <a:lnSpc>
          <a:spcPct val="90000"/>
        </a:lnSpc>
        <a:spcBef>
          <a:spcPts val="375"/>
        </a:spcBef>
        <a:buFont typeface="Arial"/>
        <a:buChar char="•"/>
        <a:defRPr sz="1800">
          <a:solidFill>
            <a:schemeClr val="tx1"/>
          </a:solidFill>
          <a:latin typeface="+mn-lt"/>
          <a:ea typeface="+mn-ea"/>
          <a:cs typeface="+mn-cs"/>
        </a:defRPr>
      </a:lvl2pPr>
      <a:lvl3pPr marL="857228" indent="-171446" algn="l" defTabSz="685783">
        <a:lnSpc>
          <a:spcPct val="90000"/>
        </a:lnSpc>
        <a:spcBef>
          <a:spcPts val="375"/>
        </a:spcBef>
        <a:buFont typeface="Arial"/>
        <a:buChar char="•"/>
        <a:defRPr sz="1500">
          <a:solidFill>
            <a:schemeClr val="tx1"/>
          </a:solidFill>
          <a:latin typeface="+mn-lt"/>
          <a:ea typeface="+mn-ea"/>
          <a:cs typeface="+mn-cs"/>
        </a:defRPr>
      </a:lvl3pPr>
      <a:lvl4pPr marL="1200120" indent="-171446" algn="l" defTabSz="685783">
        <a:lnSpc>
          <a:spcPct val="90000"/>
        </a:lnSpc>
        <a:spcBef>
          <a:spcPts val="375"/>
        </a:spcBef>
        <a:buFont typeface="Arial"/>
        <a:buChar char="•"/>
        <a:defRPr sz="1350">
          <a:solidFill>
            <a:schemeClr val="tx1"/>
          </a:solidFill>
          <a:latin typeface="+mn-lt"/>
          <a:ea typeface="+mn-ea"/>
          <a:cs typeface="+mn-cs"/>
        </a:defRPr>
      </a:lvl4pPr>
      <a:lvl5pPr marL="1543012" indent="-171446" algn="l" defTabSz="685783">
        <a:lnSpc>
          <a:spcPct val="90000"/>
        </a:lnSpc>
        <a:spcBef>
          <a:spcPts val="375"/>
        </a:spcBef>
        <a:buFont typeface="Arial"/>
        <a:buChar char="•"/>
        <a:defRPr sz="1350">
          <a:solidFill>
            <a:schemeClr val="tx1"/>
          </a:solidFill>
          <a:latin typeface="+mn-lt"/>
          <a:ea typeface="+mn-ea"/>
          <a:cs typeface="+mn-cs"/>
        </a:defRPr>
      </a:lvl5pPr>
      <a:lvl6pPr marL="1885903" indent="-171446" algn="l" defTabSz="685783">
        <a:lnSpc>
          <a:spcPct val="90000"/>
        </a:lnSpc>
        <a:spcBef>
          <a:spcPts val="375"/>
        </a:spcBef>
        <a:buFont typeface="Arial"/>
        <a:buChar char="•"/>
        <a:defRPr sz="1350">
          <a:solidFill>
            <a:schemeClr val="tx1"/>
          </a:solidFill>
          <a:latin typeface="+mn-lt"/>
          <a:ea typeface="+mn-ea"/>
          <a:cs typeface="+mn-cs"/>
        </a:defRPr>
      </a:lvl6pPr>
      <a:lvl7pPr marL="2228795" indent="-171446" algn="l" defTabSz="685783">
        <a:lnSpc>
          <a:spcPct val="90000"/>
        </a:lnSpc>
        <a:spcBef>
          <a:spcPts val="375"/>
        </a:spcBef>
        <a:buFont typeface="Arial"/>
        <a:buChar char="•"/>
        <a:defRPr sz="1350">
          <a:solidFill>
            <a:schemeClr val="tx1"/>
          </a:solidFill>
          <a:latin typeface="+mn-lt"/>
          <a:ea typeface="+mn-ea"/>
          <a:cs typeface="+mn-cs"/>
        </a:defRPr>
      </a:lvl7pPr>
      <a:lvl8pPr marL="2571686" indent="-171446" algn="l" defTabSz="685783">
        <a:lnSpc>
          <a:spcPct val="90000"/>
        </a:lnSpc>
        <a:spcBef>
          <a:spcPts val="375"/>
        </a:spcBef>
        <a:buFont typeface="Arial"/>
        <a:buChar char="•"/>
        <a:defRPr sz="1350">
          <a:solidFill>
            <a:schemeClr val="tx1"/>
          </a:solidFill>
          <a:latin typeface="+mn-lt"/>
          <a:ea typeface="+mn-ea"/>
          <a:cs typeface="+mn-cs"/>
        </a:defRPr>
      </a:lvl8pPr>
      <a:lvl9pPr marL="2914577" indent="-171446" algn="l" defTabSz="685783">
        <a:lnSpc>
          <a:spcPct val="90000"/>
        </a:lnSpc>
        <a:spcBef>
          <a:spcPts val="375"/>
        </a:spcBef>
        <a:buFont typeface="Arial"/>
        <a:buChar char="•"/>
        <a:defRPr sz="1350">
          <a:solidFill>
            <a:schemeClr val="tx1"/>
          </a:solidFill>
          <a:latin typeface="+mn-lt"/>
          <a:ea typeface="+mn-ea"/>
          <a:cs typeface="+mn-cs"/>
        </a:defRPr>
      </a:lvl9pPr>
    </p:bodyStyle>
    <p:otherStyle>
      <a:defPPr>
        <a:defRPr lang="en-US"/>
      </a:defPPr>
      <a:lvl1pPr marL="0" algn="l" defTabSz="685783">
        <a:defRPr sz="1350">
          <a:solidFill>
            <a:schemeClr val="tx1"/>
          </a:solidFill>
          <a:latin typeface="+mn-lt"/>
          <a:ea typeface="+mn-ea"/>
          <a:cs typeface="+mn-cs"/>
        </a:defRPr>
      </a:lvl1pPr>
      <a:lvl2pPr marL="342892" algn="l" defTabSz="685783">
        <a:defRPr sz="1350">
          <a:solidFill>
            <a:schemeClr val="tx1"/>
          </a:solidFill>
          <a:latin typeface="+mn-lt"/>
          <a:ea typeface="+mn-ea"/>
          <a:cs typeface="+mn-cs"/>
        </a:defRPr>
      </a:lvl2pPr>
      <a:lvl3pPr marL="685783" algn="l" defTabSz="685783">
        <a:defRPr sz="1350">
          <a:solidFill>
            <a:schemeClr val="tx1"/>
          </a:solidFill>
          <a:latin typeface="+mn-lt"/>
          <a:ea typeface="+mn-ea"/>
          <a:cs typeface="+mn-cs"/>
        </a:defRPr>
      </a:lvl3pPr>
      <a:lvl4pPr marL="1028675" algn="l" defTabSz="685783">
        <a:defRPr sz="1350">
          <a:solidFill>
            <a:schemeClr val="tx1"/>
          </a:solidFill>
          <a:latin typeface="+mn-lt"/>
          <a:ea typeface="+mn-ea"/>
          <a:cs typeface="+mn-cs"/>
        </a:defRPr>
      </a:lvl4pPr>
      <a:lvl5pPr marL="1371566" algn="l" defTabSz="685783">
        <a:defRPr sz="1350">
          <a:solidFill>
            <a:schemeClr val="tx1"/>
          </a:solidFill>
          <a:latin typeface="+mn-lt"/>
          <a:ea typeface="+mn-ea"/>
          <a:cs typeface="+mn-cs"/>
        </a:defRPr>
      </a:lvl5pPr>
      <a:lvl6pPr marL="1714457" algn="l" defTabSz="685783">
        <a:defRPr sz="1350">
          <a:solidFill>
            <a:schemeClr val="tx1"/>
          </a:solidFill>
          <a:latin typeface="+mn-lt"/>
          <a:ea typeface="+mn-ea"/>
          <a:cs typeface="+mn-cs"/>
        </a:defRPr>
      </a:lvl6pPr>
      <a:lvl7pPr marL="2057348" algn="l" defTabSz="685783">
        <a:defRPr sz="1350">
          <a:solidFill>
            <a:schemeClr val="tx1"/>
          </a:solidFill>
          <a:latin typeface="+mn-lt"/>
          <a:ea typeface="+mn-ea"/>
          <a:cs typeface="+mn-cs"/>
        </a:defRPr>
      </a:lvl7pPr>
      <a:lvl8pPr marL="2400240" algn="l" defTabSz="685783">
        <a:defRPr sz="1350">
          <a:solidFill>
            <a:schemeClr val="tx1"/>
          </a:solidFill>
          <a:latin typeface="+mn-lt"/>
          <a:ea typeface="+mn-ea"/>
          <a:cs typeface="+mn-cs"/>
        </a:defRPr>
      </a:lvl8pPr>
      <a:lvl9pPr marL="2743132" algn="l" defTabSz="685783">
        <a:defRPr sz="135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1.png"/><Relationship Id="rId3" Type="http://schemas.openxmlformats.org/officeDocument/2006/relationships/image" Target="../media/image17.png"/><Relationship Id="rId7"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80.png"/><Relationship Id="rId11" Type="http://schemas.openxmlformats.org/officeDocument/2006/relationships/image" Target="../media/image9.tiff"/><Relationship Id="rId5" Type="http://schemas.openxmlformats.org/officeDocument/2006/relationships/image" Target="../media/image270.png"/><Relationship Id="rId10" Type="http://schemas.openxmlformats.org/officeDocument/2006/relationships/image" Target="../media/image23.tiff"/><Relationship Id="rId4" Type="http://schemas.openxmlformats.org/officeDocument/2006/relationships/image" Target="../media/image18.png"/><Relationship Id="rId9" Type="http://schemas.openxmlformats.org/officeDocument/2006/relationships/image" Target="../media/image260.png"/><Relationship Id="rId14" Type="http://schemas.openxmlformats.org/officeDocument/2006/relationships/image" Target="../media/image25.tiff"/></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10" Type="http://schemas.openxmlformats.org/officeDocument/2006/relationships/image" Target="../media/image38.png"/><Relationship Id="rId4" Type="http://schemas.openxmlformats.org/officeDocument/2006/relationships/image" Target="../media/image9.tiff"/><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40.png"/><Relationship Id="rId12"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9.tiff"/><Relationship Id="rId10" Type="http://schemas.openxmlformats.org/officeDocument/2006/relationships/image" Target="../media/image38.png"/><Relationship Id="rId4" Type="http://schemas.openxmlformats.org/officeDocument/2006/relationships/image" Target="../media/image23.tiff"/><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0.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9.tiff"/><Relationship Id="rId5" Type="http://schemas.openxmlformats.org/officeDocument/2006/relationships/image" Target="../media/image44.png"/><Relationship Id="rId10" Type="http://schemas.openxmlformats.org/officeDocument/2006/relationships/image" Target="../media/image49.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13.tiff"/><Relationship Id="rId4" Type="http://schemas.openxmlformats.org/officeDocument/2006/relationships/image" Target="../media/image12.tiff"/></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13.tiff"/><Relationship Id="rId4" Type="http://schemas.openxmlformats.org/officeDocument/2006/relationships/image" Target="../media/image12.tiff"/></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28.tiff"/><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9.tiff"/><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23.tiff"/><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5.tiff"/><Relationship Id="rId7" Type="http://schemas.openxmlformats.org/officeDocument/2006/relationships/hyperlink" Target="https://hub.docker.com/r/thevirtualbrain/tvb-nest3"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github.com/the-virtual-brain/tvb-multiscale" TargetMode="External"/><Relationship Id="rId5" Type="http://schemas.openxmlformats.org/officeDocument/2006/relationships/image" Target="../media/image17.tiff"/><Relationship Id="rId4" Type="http://schemas.openxmlformats.org/officeDocument/2006/relationships/image" Target="../media/image1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9.tiff"/><Relationship Id="rId7"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tvb-nest.apps.hbp.eu/" TargetMode="External"/><Relationship Id="rId5" Type="http://schemas.openxmlformats.org/officeDocument/2006/relationships/image" Target="../media/image20.tiff"/><Relationship Id="rId4" Type="http://schemas.openxmlformats.org/officeDocument/2006/relationships/hyperlink" Target="https://wiki.ebrains.eu/bin/view/Collabs/the-virtual-brain-multisca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10.png"/><Relationship Id="rId10" Type="http://schemas.openxmlformats.org/officeDocument/2006/relationships/image" Target="../media/image27.png"/><Relationship Id="rId4" Type="http://schemas.openxmlformats.org/officeDocument/2006/relationships/image" Target="../media/image9.tiff"/><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3.png"/><Relationship Id="rId7" Type="http://schemas.openxmlformats.org/officeDocument/2006/relationships/image" Target="../media/image26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50.png"/><Relationship Id="rId11" Type="http://schemas.openxmlformats.org/officeDocument/2006/relationships/image" Target="../media/image24.tiff"/><Relationship Id="rId5" Type="http://schemas.openxmlformats.org/officeDocument/2006/relationships/image" Target="../media/image9.tiff"/><Relationship Id="rId10" Type="http://schemas.openxmlformats.org/officeDocument/2006/relationships/image" Target="../media/image29.png"/><Relationship Id="rId4" Type="http://schemas.openxmlformats.org/officeDocument/2006/relationships/image" Target="../media/image23.tiff"/><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1.png"/><Relationship Id="rId3" Type="http://schemas.openxmlformats.org/officeDocument/2006/relationships/image" Target="../media/image17.png"/><Relationship Id="rId7"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10" Type="http://schemas.openxmlformats.org/officeDocument/2006/relationships/image" Target="../media/image9.tiff"/><Relationship Id="rId4" Type="http://schemas.openxmlformats.org/officeDocument/2006/relationships/image" Target="../media/image18.png"/><Relationship Id="rId9" Type="http://schemas.openxmlformats.org/officeDocument/2006/relationships/image" Target="../media/image260.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3"/>
          <p:cNvSpPr>
            <a:spLocks noGrp="1"/>
          </p:cNvSpPr>
          <p:nvPr>
            <p:ph type="title" idx="4294967295"/>
          </p:nvPr>
        </p:nvSpPr>
        <p:spPr bwMode="auto">
          <a:xfrm>
            <a:off x="628650" y="1059582"/>
            <a:ext cx="7886700" cy="2340637"/>
          </a:xfrm>
        </p:spPr>
        <p:txBody>
          <a:bodyPr>
            <a:noAutofit/>
          </a:bodyPr>
          <a:lstStyle/>
          <a:p>
            <a:pPr algn="ctr">
              <a:lnSpc>
                <a:spcPct val="100000"/>
              </a:lnSpc>
              <a:defRPr/>
            </a:pPr>
            <a:r>
              <a:rPr lang="de-DE" sz="6400" dirty="0">
                <a:solidFill>
                  <a:srgbClr val="1D437D"/>
                </a:solidFill>
                <a:latin typeface="Gotham Medium"/>
                <a:cs typeface="Gotham Medium"/>
              </a:rPr>
              <a:t>TVB-</a:t>
            </a:r>
            <a:r>
              <a:rPr lang="de-DE" sz="6400" dirty="0" err="1">
                <a:solidFill>
                  <a:srgbClr val="1D437D"/>
                </a:solidFill>
                <a:latin typeface="Gotham Medium"/>
                <a:cs typeface="Gotham Medium"/>
              </a:rPr>
              <a:t>multiscale</a:t>
            </a:r>
            <a:r>
              <a:rPr lang="de-DE" sz="6400" dirty="0">
                <a:solidFill>
                  <a:srgbClr val="1D437D"/>
                </a:solidFill>
                <a:latin typeface="Gotham Medium"/>
                <a:cs typeface="Gotham Medium"/>
              </a:rPr>
              <a:t>:</a:t>
            </a:r>
            <a:br>
              <a:rPr lang="de-DE" sz="2400" dirty="0">
                <a:solidFill>
                  <a:srgbClr val="1D437D"/>
                </a:solidFill>
                <a:latin typeface="Gotham Medium"/>
                <a:cs typeface="Gotham Medium"/>
              </a:rPr>
            </a:br>
            <a:r>
              <a:rPr lang="de-DE" sz="3200" dirty="0" err="1">
                <a:solidFill>
                  <a:srgbClr val="50AED4"/>
                </a:solidFill>
                <a:latin typeface="Gotham Medium"/>
                <a:cs typeface="Gotham Medium"/>
              </a:rPr>
              <a:t>interfacing</a:t>
            </a:r>
            <a:r>
              <a:rPr lang="de-DE" sz="3200" dirty="0">
                <a:solidFill>
                  <a:srgbClr val="50AED4"/>
                </a:solidFill>
                <a:latin typeface="Gotham Medium"/>
                <a:cs typeface="Gotham Medium"/>
              </a:rPr>
              <a:t> TVB </a:t>
            </a:r>
            <a:r>
              <a:rPr lang="de-DE" sz="3200" dirty="0" err="1">
                <a:solidFill>
                  <a:srgbClr val="50AED4"/>
                </a:solidFill>
                <a:latin typeface="Gotham Medium"/>
                <a:cs typeface="Gotham Medium"/>
              </a:rPr>
              <a:t>with</a:t>
            </a:r>
            <a:r>
              <a:rPr lang="de-DE" sz="3200" dirty="0">
                <a:solidFill>
                  <a:srgbClr val="50AED4"/>
                </a:solidFill>
                <a:latin typeface="Gotham Medium"/>
                <a:cs typeface="Gotham Medium"/>
              </a:rPr>
              <a:t> NEST (</a:t>
            </a:r>
            <a:r>
              <a:rPr lang="de-DE" sz="3200" dirty="0" err="1">
                <a:solidFill>
                  <a:srgbClr val="50AED4"/>
                </a:solidFill>
                <a:latin typeface="Gotham Medium"/>
                <a:cs typeface="Gotham Medium"/>
              </a:rPr>
              <a:t>and</a:t>
            </a:r>
            <a:r>
              <a:rPr lang="de-DE" sz="3200" dirty="0">
                <a:solidFill>
                  <a:srgbClr val="50AED4"/>
                </a:solidFill>
                <a:latin typeface="Gotham Medium"/>
                <a:cs typeface="Gotham Medium"/>
              </a:rPr>
              <a:t> </a:t>
            </a:r>
            <a:r>
              <a:rPr lang="de-DE" sz="3200" dirty="0" err="1">
                <a:solidFill>
                  <a:srgbClr val="50AED4"/>
                </a:solidFill>
                <a:latin typeface="Gotham Medium"/>
                <a:cs typeface="Gotham Medium"/>
              </a:rPr>
              <a:t>ANNarchy</a:t>
            </a:r>
            <a:r>
              <a:rPr lang="de-DE" sz="3200" dirty="0">
                <a:solidFill>
                  <a:srgbClr val="50AED4"/>
                </a:solidFill>
                <a:latin typeface="Gotham Medium"/>
                <a:cs typeface="Gotham Medium"/>
              </a:rPr>
              <a:t>) </a:t>
            </a:r>
            <a:r>
              <a:rPr lang="de-DE" sz="3200" dirty="0" err="1">
                <a:solidFill>
                  <a:srgbClr val="50AED4"/>
                </a:solidFill>
                <a:latin typeface="Gotham Medium"/>
                <a:cs typeface="Gotham Medium"/>
              </a:rPr>
              <a:t>spiking</a:t>
            </a:r>
            <a:r>
              <a:rPr lang="de-DE" sz="3200" dirty="0">
                <a:solidFill>
                  <a:srgbClr val="50AED4"/>
                </a:solidFill>
                <a:latin typeface="Gotham Medium"/>
                <a:cs typeface="Gotham Medium"/>
              </a:rPr>
              <a:t> </a:t>
            </a:r>
            <a:r>
              <a:rPr lang="de-DE" sz="3200" dirty="0" err="1">
                <a:solidFill>
                  <a:srgbClr val="50AED4"/>
                </a:solidFill>
                <a:latin typeface="Gotham Medium"/>
                <a:cs typeface="Gotham Medium"/>
              </a:rPr>
              <a:t>networks</a:t>
            </a:r>
            <a:r>
              <a:rPr lang="de-DE" sz="3200" dirty="0">
                <a:solidFill>
                  <a:srgbClr val="50AED4"/>
                </a:solidFill>
                <a:latin typeface="Gotham Medium"/>
                <a:cs typeface="Gotham Medium"/>
              </a:rPr>
              <a:t> </a:t>
            </a:r>
            <a:br>
              <a:rPr lang="de-DE" sz="3200" dirty="0">
                <a:solidFill>
                  <a:srgbClr val="50AED4"/>
                </a:solidFill>
                <a:latin typeface="Gotham Medium"/>
                <a:cs typeface="Gotham Medium"/>
              </a:rPr>
            </a:br>
            <a:r>
              <a:rPr lang="de-DE" sz="3200" dirty="0" err="1">
                <a:solidFill>
                  <a:srgbClr val="50AED4"/>
                </a:solidFill>
                <a:latin typeface="Gotham Medium"/>
                <a:cs typeface="Gotham Medium"/>
              </a:rPr>
              <a:t>for</a:t>
            </a:r>
            <a:r>
              <a:rPr lang="de-DE" sz="3200" dirty="0">
                <a:solidFill>
                  <a:srgbClr val="50AED4"/>
                </a:solidFill>
                <a:latin typeface="Gotham Medium"/>
                <a:cs typeface="Gotham Medium"/>
              </a:rPr>
              <a:t> </a:t>
            </a:r>
            <a:r>
              <a:rPr lang="de-DE" sz="3200" dirty="0" err="1">
                <a:solidFill>
                  <a:srgbClr val="50AED4"/>
                </a:solidFill>
                <a:latin typeface="Gotham Medium"/>
                <a:cs typeface="Gotham Medium"/>
              </a:rPr>
              <a:t>multiscale</a:t>
            </a:r>
            <a:r>
              <a:rPr lang="de-DE" sz="3200" dirty="0">
                <a:solidFill>
                  <a:srgbClr val="50AED4"/>
                </a:solidFill>
                <a:latin typeface="Gotham Medium"/>
                <a:cs typeface="Gotham Medium"/>
              </a:rPr>
              <a:t> </a:t>
            </a:r>
            <a:r>
              <a:rPr lang="de-DE" sz="3200" dirty="0" err="1">
                <a:solidFill>
                  <a:srgbClr val="50AED4"/>
                </a:solidFill>
                <a:latin typeface="Gotham Medium"/>
                <a:cs typeface="Gotham Medium"/>
              </a:rPr>
              <a:t>co</a:t>
            </a:r>
            <a:r>
              <a:rPr lang="de-DE" sz="3200" dirty="0">
                <a:solidFill>
                  <a:srgbClr val="50AED4"/>
                </a:solidFill>
                <a:latin typeface="Gotham Medium"/>
                <a:cs typeface="Gotham Medium"/>
              </a:rPr>
              <a:t>-simulation </a:t>
            </a:r>
            <a:endParaRPr lang="de-DE" sz="3200" dirty="0">
              <a:solidFill>
                <a:srgbClr val="1D437D"/>
              </a:solidFill>
              <a:latin typeface="Gotham Medium"/>
              <a:cs typeface="Gotham Medium"/>
            </a:endParaRPr>
          </a:p>
        </p:txBody>
      </p:sp>
      <p:sp>
        <p:nvSpPr>
          <p:cNvPr id="2" name="Rectangle 1">
            <a:extLst>
              <a:ext uri="{FF2B5EF4-FFF2-40B4-BE49-F238E27FC236}">
                <a16:creationId xmlns:a16="http://schemas.microsoft.com/office/drawing/2014/main" id="{99154463-5794-074A-B0A1-AA1BD2798C7A}"/>
              </a:ext>
            </a:extLst>
          </p:cNvPr>
          <p:cNvSpPr/>
          <p:nvPr/>
        </p:nvSpPr>
        <p:spPr>
          <a:xfrm>
            <a:off x="2286000" y="3760752"/>
            <a:ext cx="4572000" cy="646331"/>
          </a:xfrm>
          <a:prstGeom prst="rect">
            <a:avLst/>
          </a:prstGeom>
        </p:spPr>
        <p:txBody>
          <a:bodyPr>
            <a:spAutoFit/>
          </a:bodyPr>
          <a:lstStyle/>
          <a:p>
            <a:pPr algn="ctr"/>
            <a:r>
              <a:rPr lang="en-GB" sz="1200" dirty="0">
                <a:solidFill>
                  <a:srgbClr val="50AED4"/>
                </a:solidFill>
                <a:latin typeface="Gotham Medium"/>
                <a:cs typeface="Gotham Medium"/>
              </a:rPr>
              <a:t>D Perdikis</a:t>
            </a:r>
            <a:r>
              <a:rPr lang="el-GR" sz="1200" dirty="0">
                <a:solidFill>
                  <a:srgbClr val="50AED4"/>
                </a:solidFill>
                <a:latin typeface="Gotham Medium"/>
                <a:cs typeface="Gotham Medium"/>
              </a:rPr>
              <a:t>, </a:t>
            </a:r>
            <a:r>
              <a:rPr lang="en-US" sz="1200" dirty="0">
                <a:solidFill>
                  <a:srgbClr val="50AED4"/>
                </a:solidFill>
                <a:latin typeface="Gotham Medium"/>
                <a:cs typeface="Gotham Medium"/>
              </a:rPr>
              <a:t>L. </a:t>
            </a:r>
            <a:r>
              <a:rPr lang="en-US" sz="1200" dirty="0" err="1">
                <a:solidFill>
                  <a:srgbClr val="50AED4"/>
                </a:solidFill>
                <a:latin typeface="Gotham Medium"/>
                <a:cs typeface="Gotham Medium"/>
              </a:rPr>
              <a:t>Domide</a:t>
            </a:r>
            <a:r>
              <a:rPr lang="en-US" sz="1200" dirty="0">
                <a:solidFill>
                  <a:srgbClr val="50AED4"/>
                </a:solidFill>
                <a:latin typeface="Gotham Medium"/>
                <a:cs typeface="Gotham Medium"/>
              </a:rPr>
              <a:t>, J. </a:t>
            </a:r>
            <a:r>
              <a:rPr lang="en-US" sz="1200" dirty="0" err="1">
                <a:solidFill>
                  <a:srgbClr val="50AED4"/>
                </a:solidFill>
                <a:latin typeface="Gotham Medium"/>
                <a:cs typeface="Gotham Medium"/>
              </a:rPr>
              <a:t>Mersmann</a:t>
            </a:r>
            <a:r>
              <a:rPr lang="en-US" sz="1200" dirty="0">
                <a:solidFill>
                  <a:srgbClr val="50AED4"/>
                </a:solidFill>
                <a:latin typeface="Gotham Medium"/>
                <a:cs typeface="Gotham Medium"/>
              </a:rPr>
              <a:t>, M. </a:t>
            </a:r>
            <a:r>
              <a:rPr lang="en-US" sz="1200" dirty="0" err="1">
                <a:solidFill>
                  <a:srgbClr val="50AED4"/>
                </a:solidFill>
                <a:latin typeface="Gotham Medium"/>
                <a:cs typeface="Gotham Medium"/>
              </a:rPr>
              <a:t>Schirner</a:t>
            </a:r>
            <a:r>
              <a:rPr lang="en-US" sz="1200" dirty="0">
                <a:solidFill>
                  <a:srgbClr val="50AED4"/>
                </a:solidFill>
                <a:latin typeface="Gotham Medium"/>
                <a:cs typeface="Gotham Medium"/>
              </a:rPr>
              <a:t>, P. Ritter</a:t>
            </a:r>
            <a:br>
              <a:rPr lang="en-GB" sz="1200" dirty="0">
                <a:solidFill>
                  <a:srgbClr val="50AED4"/>
                </a:solidFill>
                <a:latin typeface="Gotham Medium"/>
                <a:cs typeface="Gotham Medium"/>
              </a:rPr>
            </a:br>
            <a:r>
              <a:rPr lang="en-GB" sz="1200" dirty="0">
                <a:solidFill>
                  <a:srgbClr val="50AED4"/>
                </a:solidFill>
                <a:latin typeface="Gotham Medium"/>
                <a:cs typeface="Gotham Medium"/>
              </a:rPr>
              <a:t>Brain Simulation Section, Department of Neurology, </a:t>
            </a:r>
            <a:br>
              <a:rPr lang="en-GB" sz="1200" dirty="0">
                <a:solidFill>
                  <a:srgbClr val="50AED4"/>
                </a:solidFill>
                <a:latin typeface="Gotham Medium"/>
                <a:cs typeface="Gotham Medium"/>
              </a:rPr>
            </a:br>
            <a:r>
              <a:rPr lang="en-GB" sz="1200" dirty="0" err="1">
                <a:solidFill>
                  <a:srgbClr val="50AED4"/>
                </a:solidFill>
                <a:latin typeface="Gotham Medium"/>
                <a:cs typeface="Gotham Medium"/>
              </a:rPr>
              <a:t>Charite</a:t>
            </a:r>
            <a:r>
              <a:rPr lang="en-GB" sz="1200" dirty="0">
                <a:solidFill>
                  <a:srgbClr val="50AED4"/>
                </a:solidFill>
                <a:latin typeface="Gotham Medium"/>
                <a:cs typeface="Gotham Medium"/>
              </a:rPr>
              <a:t>́—</a:t>
            </a:r>
            <a:r>
              <a:rPr lang="en-GB" sz="1200" dirty="0" err="1">
                <a:solidFill>
                  <a:srgbClr val="50AED4"/>
                </a:solidFill>
                <a:latin typeface="Gotham Medium"/>
                <a:cs typeface="Gotham Medium"/>
              </a:rPr>
              <a:t>Universitätsmedizin</a:t>
            </a:r>
            <a:r>
              <a:rPr lang="en-GB" sz="1200" dirty="0">
                <a:solidFill>
                  <a:srgbClr val="50AED4"/>
                </a:solidFill>
                <a:latin typeface="Gotham Medium"/>
                <a:cs typeface="Gotham Medium"/>
              </a:rPr>
              <a:t> Berlin </a:t>
            </a:r>
            <a:endParaRPr lang="en-DE" dirty="0"/>
          </a:p>
        </p:txBody>
      </p:sp>
      <p:pic>
        <p:nvPicPr>
          <p:cNvPr id="5" name="Picture 4">
            <a:extLst>
              <a:ext uri="{FF2B5EF4-FFF2-40B4-BE49-F238E27FC236}">
                <a16:creationId xmlns:a16="http://schemas.microsoft.com/office/drawing/2014/main" id="{9AB7367E-1EB4-AF40-A631-B825B5A13FC1}"/>
              </a:ext>
            </a:extLst>
          </p:cNvPr>
          <p:cNvPicPr>
            <a:picLocks noChangeAspect="1"/>
          </p:cNvPicPr>
          <p:nvPr/>
        </p:nvPicPr>
        <p:blipFill>
          <a:blip r:embed="rId3"/>
          <a:stretch>
            <a:fillRect/>
          </a:stretch>
        </p:blipFill>
        <p:spPr bwMode="auto">
          <a:xfrm>
            <a:off x="0" y="4520398"/>
            <a:ext cx="1691680" cy="623102"/>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DD073EE5-6587-BE4F-A507-0F26146C1146}"/>
              </a:ext>
            </a:extLst>
          </p:cNvPr>
          <p:cNvPicPr>
            <a:picLocks noChangeAspect="1"/>
          </p:cNvPicPr>
          <p:nvPr/>
        </p:nvPicPr>
        <p:blipFill>
          <a:blip r:embed="rId4"/>
          <a:stretch>
            <a:fillRect/>
          </a:stretch>
        </p:blipFill>
        <p:spPr bwMode="auto">
          <a:xfrm>
            <a:off x="2455471" y="4573685"/>
            <a:ext cx="2877099" cy="569815"/>
          </a:xfrm>
          <a:prstGeom prst="rect">
            <a:avLst/>
          </a:prstGeom>
        </p:spPr>
      </p:pic>
      <p:pic>
        <p:nvPicPr>
          <p:cNvPr id="7" name="Picture 6">
            <a:extLst>
              <a:ext uri="{FF2B5EF4-FFF2-40B4-BE49-F238E27FC236}">
                <a16:creationId xmlns:a16="http://schemas.microsoft.com/office/drawing/2014/main" id="{0FC40D02-0FFD-E64E-B46A-AF697383AB59}"/>
              </a:ext>
            </a:extLst>
          </p:cNvPr>
          <p:cNvPicPr>
            <a:picLocks noChangeAspect="1"/>
          </p:cNvPicPr>
          <p:nvPr/>
        </p:nvPicPr>
        <p:blipFill>
          <a:blip r:embed="rId5"/>
          <a:stretch>
            <a:fillRect/>
          </a:stretch>
        </p:blipFill>
        <p:spPr bwMode="auto">
          <a:xfrm>
            <a:off x="6084168" y="4520398"/>
            <a:ext cx="882839" cy="5698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 name="Rectangle 51">
            <a:extLst>
              <a:ext uri="{FF2B5EF4-FFF2-40B4-BE49-F238E27FC236}">
                <a16:creationId xmlns:a16="http://schemas.microsoft.com/office/drawing/2014/main" id="{06517527-B07F-D242-B4C0-E28DEAFDBC05}"/>
              </a:ext>
            </a:extLst>
          </p:cNvPr>
          <p:cNvSpPr/>
          <p:nvPr/>
        </p:nvSpPr>
        <p:spPr>
          <a:xfrm>
            <a:off x="0" y="1275606"/>
            <a:ext cx="1712674" cy="3744416"/>
          </a:xfrm>
          <a:prstGeom prst="rect">
            <a:avLst/>
          </a:prstGeom>
          <a:solidFill>
            <a:srgbClr val="00B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63">
            <a:extLst>
              <a:ext uri="{FF2B5EF4-FFF2-40B4-BE49-F238E27FC236}">
                <a16:creationId xmlns:a16="http://schemas.microsoft.com/office/drawing/2014/main" id="{8B411488-CDAE-F34C-A32B-866D4755FE9D}"/>
              </a:ext>
            </a:extLst>
          </p:cNvPr>
          <p:cNvSpPr/>
          <p:nvPr/>
        </p:nvSpPr>
        <p:spPr>
          <a:xfrm>
            <a:off x="1797451" y="1258396"/>
            <a:ext cx="7455069" cy="3744416"/>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C05ABB5-14ED-9242-9779-6C44A66A0EBA}"/>
                  </a:ext>
                </a:extLst>
              </p:cNvPr>
              <p:cNvSpPr/>
              <p:nvPr/>
            </p:nvSpPr>
            <p:spPr>
              <a:xfrm>
                <a:off x="7440962" y="1925800"/>
                <a:ext cx="1661404" cy="2990994"/>
              </a:xfrm>
              <a:prstGeom prst="roundRect">
                <a:avLst/>
              </a:prstGeom>
              <a:solidFill>
                <a:srgbClr val="FF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b="1" dirty="0">
                    <a:solidFill>
                      <a:srgbClr val="C00000"/>
                    </a:solidFill>
                    <a:latin typeface="Trebuchet MS" panose="020B0703020202090204" pitchFamily="34" charset="0"/>
                  </a:rPr>
                  <a:t>NEST </a:t>
                </a:r>
              </a:p>
              <a:p>
                <a:pPr algn="ctr"/>
                <a:r>
                  <a:rPr lang="de-DE" sz="2000" b="1" dirty="0">
                    <a:solidFill>
                      <a:srgbClr val="C00000"/>
                    </a:solidFill>
                    <a:latin typeface="Trebuchet MS" panose="020B0703020202090204" pitchFamily="34" charset="0"/>
                  </a:rPr>
                  <a:t>SP </a:t>
                </a:r>
                <a:r>
                  <a:rPr lang="de-DE" sz="2000" b="1" dirty="0" err="1">
                    <a:solidFill>
                      <a:srgbClr val="C00000"/>
                    </a:solidFill>
                    <a:latin typeface="Trebuchet MS" panose="020B0703020202090204" pitchFamily="34" charset="0"/>
                  </a:rPr>
                  <a:t>node</a:t>
                </a:r>
                <a:r>
                  <a:rPr lang="de-DE" sz="2000" b="1" dirty="0">
                    <a:solidFill>
                      <a:srgbClr val="C00000"/>
                    </a:solidFill>
                    <a:latin typeface="Trebuchet MS" panose="020B0703020202090204" pitchFamily="34" charset="0"/>
                  </a:rPr>
                  <a:t> </a:t>
                </a:r>
                <a14:m>
                  <m:oMath xmlns:m="http://schemas.openxmlformats.org/officeDocument/2006/math">
                    <m:r>
                      <a:rPr lang="de-DE" sz="2000" b="1" i="1">
                        <a:solidFill>
                          <a:srgbClr val="C00000"/>
                        </a:solidFill>
                        <a:latin typeface="Cambria Math" panose="02040503050406030204" pitchFamily="18" charset="0"/>
                      </a:rPr>
                      <m:t>𝒏</m:t>
                    </m:r>
                  </m:oMath>
                </a14:m>
                <a:endParaRPr lang="de-DE" sz="2000" b="1" dirty="0">
                  <a:solidFill>
                    <a:srgbClr val="C00000"/>
                  </a:solidFill>
                </a:endParaRPr>
              </a:p>
            </p:txBody>
          </p:sp>
        </mc:Choice>
        <mc:Fallback xmlns="">
          <p:sp>
            <p:nvSpPr>
              <p:cNvPr id="65" name="Rounded Rectangle 64">
                <a:extLst>
                  <a:ext uri="{FF2B5EF4-FFF2-40B4-BE49-F238E27FC236}">
                    <a16:creationId xmlns:a16="http://schemas.microsoft.com/office/drawing/2014/main" id="{6C05ABB5-14ED-9242-9779-6C44A66A0EBA}"/>
                  </a:ext>
                </a:extLst>
              </p:cNvPr>
              <p:cNvSpPr>
                <a:spLocks noRot="1" noChangeAspect="1" noMove="1" noResize="1" noEditPoints="1" noAdjustHandles="1" noChangeArrowheads="1" noChangeShapeType="1" noTextEdit="1"/>
              </p:cNvSpPr>
              <p:nvPr/>
            </p:nvSpPr>
            <p:spPr>
              <a:xfrm>
                <a:off x="7440962" y="1925800"/>
                <a:ext cx="1661404" cy="2990994"/>
              </a:xfrm>
              <a:prstGeom prst="roundRect">
                <a:avLst/>
              </a:prstGeom>
              <a:blipFill>
                <a:blip r:embed="rId3"/>
                <a:stretch>
                  <a:fillRect/>
                </a:stretch>
              </a:blipFill>
              <a:ln w="63500">
                <a:solidFill>
                  <a:srgbClr val="C00000"/>
                </a:solid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97D1343D-E3F6-F448-B30F-65DC9EEF38F6}"/>
                  </a:ext>
                </a:extLst>
              </p:cNvPr>
              <p:cNvSpPr/>
              <p:nvPr/>
            </p:nvSpPr>
            <p:spPr>
              <a:xfrm>
                <a:off x="1984336" y="3044011"/>
                <a:ext cx="2395665" cy="1248690"/>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rebuchet MS" panose="020B0703020202090204" pitchFamily="34" charset="0"/>
                    <a:cs typeface="Calibri" panose="020F0502020204030204" pitchFamily="34" charset="0"/>
                  </a:rPr>
                  <a:t>“TVB proxy node”,</a:t>
                </a:r>
              </a:p>
              <a:p>
                <a:pPr algn="ctr"/>
                <a:r>
                  <a:rPr lang="en-US" sz="1600" dirty="0">
                    <a:solidFill>
                      <a:schemeClr val="tx1"/>
                    </a:solidFill>
                    <a:latin typeface="Trebuchet MS" panose="020B0703020202090204" pitchFamily="34" charset="0"/>
                    <a:cs typeface="Calibri" panose="020F0502020204030204" pitchFamily="34" charset="0"/>
                  </a:rPr>
                  <a:t>mirroring TVB MF </a:t>
                </a:r>
              </a:p>
              <a:p>
                <a:pPr algn="ctr"/>
                <a:r>
                  <a:rPr lang="en-US" sz="1600" dirty="0">
                    <a:solidFill>
                      <a:schemeClr val="tx1"/>
                    </a:solidFill>
                    <a:latin typeface="Trebuchet MS" panose="020B0703020202090204" pitchFamily="34" charset="0"/>
                    <a:cs typeface="Calibri" panose="020F0502020204030204" pitchFamily="34" charset="0"/>
                  </a:rPr>
                  <a:t>Node current</a:t>
                </a:r>
                <a:r>
                  <a:rPr lang="de-DE" sz="1600" dirty="0">
                    <a:solidFill>
                      <a:schemeClr val="tx1"/>
                    </a:solidFill>
                    <a:latin typeface="Trebuchet MS" panose="020B0703020202090204" pitchFamily="34" charset="0"/>
                  </a:rPr>
                  <a:t> </a:t>
                </a:r>
              </a:p>
              <a:p>
                <a:pPr algn="ctr"/>
                <a14:m>
                  <m:oMathPara xmlns:m="http://schemas.openxmlformats.org/officeDocument/2006/math">
                    <m:oMathParaPr>
                      <m:jc m:val="center"/>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𝐼</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sub>
                        <m:sup>
                          <m:r>
                            <a:rPr lang="en-US" sz="1600" b="0" i="1" smtClean="0">
                              <a:solidFill>
                                <a:schemeClr val="tx1"/>
                              </a:solidFill>
                              <a:latin typeface="Cambria Math" panose="02040503050406030204" pitchFamily="18" charset="0"/>
                            </a:rPr>
                            <m:t>𝑑𝑐</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𝐸</m:t>
                          </m:r>
                        </m:sub>
                      </m:sSub>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𝐽</m:t>
                          </m:r>
                        </m:e>
                        <m:sub>
                          <m:r>
                            <a:rPr lang="de-DE" sz="1600" b="0" i="1" smtClean="0">
                              <a:solidFill>
                                <a:schemeClr val="tx1"/>
                              </a:solidFill>
                              <a:latin typeface="Cambria Math" panose="02040503050406030204" pitchFamily="18" charset="0"/>
                            </a:rPr>
                            <m:t>𝑁𝑀𝐷𝐴</m:t>
                          </m:r>
                        </m:sub>
                      </m:sSub>
                      <m:sSubSup>
                        <m:sSubSupPr>
                          <m:ctrlPr>
                            <a:rPr lang="de-DE" sz="1600" i="1">
                              <a:solidFill>
                                <a:schemeClr val="tx1"/>
                              </a:solidFill>
                              <a:latin typeface="Cambria Math" panose="02040503050406030204" pitchFamily="18" charset="0"/>
                            </a:rPr>
                          </m:ctrlPr>
                        </m:sSubSupPr>
                        <m:e>
                          <m:r>
                            <a:rPr lang="de-DE" sz="1600" b="0" i="1" smtClean="0">
                              <a:solidFill>
                                <a:schemeClr val="tx1"/>
                              </a:solidFill>
                              <a:latin typeface="Cambria Math" panose="02040503050406030204" pitchFamily="18" charset="0"/>
                            </a:rPr>
                            <m:t>𝑆</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oMath>
                  </m:oMathPara>
                </a14:m>
                <a:endParaRPr lang="de-DE" sz="1600" dirty="0">
                  <a:solidFill>
                    <a:schemeClr val="tx1"/>
                  </a:solidFill>
                </a:endParaRPr>
              </a:p>
            </p:txBody>
          </p:sp>
        </mc:Choice>
        <mc:Fallback xmlns="">
          <p:sp>
            <p:nvSpPr>
              <p:cNvPr id="69" name="Rounded Rectangle 68">
                <a:extLst>
                  <a:ext uri="{FF2B5EF4-FFF2-40B4-BE49-F238E27FC236}">
                    <a16:creationId xmlns:a16="http://schemas.microsoft.com/office/drawing/2014/main" id="{97D1343D-E3F6-F448-B30F-65DC9EEF38F6}"/>
                  </a:ext>
                </a:extLst>
              </p:cNvPr>
              <p:cNvSpPr>
                <a:spLocks noRot="1" noChangeAspect="1" noMove="1" noResize="1" noEditPoints="1" noAdjustHandles="1" noChangeArrowheads="1" noChangeShapeType="1" noTextEdit="1"/>
              </p:cNvSpPr>
              <p:nvPr/>
            </p:nvSpPr>
            <p:spPr>
              <a:xfrm>
                <a:off x="1984336" y="3044011"/>
                <a:ext cx="2395665" cy="1248690"/>
              </a:xfrm>
              <a:prstGeom prst="roundRect">
                <a:avLst/>
              </a:prstGeom>
              <a:blipFill>
                <a:blip r:embed="rId4"/>
                <a:stretch>
                  <a:fillRect/>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1" name="Rounded Rectangle 70">
                <a:extLst>
                  <a:ext uri="{FF2B5EF4-FFF2-40B4-BE49-F238E27FC236}">
                    <a16:creationId xmlns:a16="http://schemas.microsoft.com/office/drawing/2014/main" id="{646F6F65-773F-9D4B-AF40-7663F3D20A3F}"/>
                  </a:ext>
                </a:extLst>
              </p:cNvPr>
              <p:cNvSpPr/>
              <p:nvPr/>
            </p:nvSpPr>
            <p:spPr>
              <a:xfrm>
                <a:off x="7607998" y="2729164"/>
                <a:ext cx="1332453" cy="988027"/>
              </a:xfrm>
              <a:prstGeom prst="roundRect">
                <a:avLst/>
              </a:prstGeom>
              <a:pattFill prst="pct90">
                <a:fgClr>
                  <a:srgbClr val="00B0F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acc>
                            <m:accPr>
                              <m:chr m:val="̇"/>
                              <m:ctrlPr>
                                <a:rPr lang="de-DE" sz="1600" i="1">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𝑉</m:t>
                              </m:r>
                            </m:e>
                          </m:acc>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𝑚</m:t>
                          </m:r>
                        </m:sup>
                      </m:sSubSup>
                    </m:oMath>
                  </m:oMathPara>
                </a14:m>
                <a:endParaRPr lang="de-DE" sz="1600" dirty="0"/>
              </a:p>
            </p:txBody>
          </p:sp>
        </mc:Choice>
        <mc:Fallback xmlns="">
          <p:sp>
            <p:nvSpPr>
              <p:cNvPr id="71" name="Rounded Rectangle 70">
                <a:extLst>
                  <a:ext uri="{FF2B5EF4-FFF2-40B4-BE49-F238E27FC236}">
                    <a16:creationId xmlns:a16="http://schemas.microsoft.com/office/drawing/2014/main" id="{646F6F65-773F-9D4B-AF40-7663F3D20A3F}"/>
                  </a:ext>
                </a:extLst>
              </p:cNvPr>
              <p:cNvSpPr>
                <a:spLocks noRot="1" noChangeAspect="1" noMove="1" noResize="1" noEditPoints="1" noAdjustHandles="1" noChangeArrowheads="1" noChangeShapeType="1" noTextEdit="1"/>
              </p:cNvSpPr>
              <p:nvPr/>
            </p:nvSpPr>
            <p:spPr>
              <a:xfrm>
                <a:off x="7607998" y="2729164"/>
                <a:ext cx="1332453" cy="988027"/>
              </a:xfrm>
              <a:prstGeom prst="roundRect">
                <a:avLst/>
              </a:prstGeom>
              <a:blipFill>
                <a:blip r:embed="rId5"/>
                <a:stretch>
                  <a:fillRect t="-5063"/>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2" name="Rounded Rectangle 71">
                <a:extLst>
                  <a:ext uri="{FF2B5EF4-FFF2-40B4-BE49-F238E27FC236}">
                    <a16:creationId xmlns:a16="http://schemas.microsoft.com/office/drawing/2014/main" id="{B20C870F-2839-E044-915F-8CADCAB4BA7D}"/>
                  </a:ext>
                </a:extLst>
              </p:cNvPr>
              <p:cNvSpPr/>
              <p:nvPr/>
            </p:nvSpPr>
            <p:spPr>
              <a:xfrm>
                <a:off x="7596337" y="3783683"/>
                <a:ext cx="1350754" cy="988027"/>
              </a:xfrm>
              <a:prstGeom prst="roundRect">
                <a:avLst/>
              </a:prstGeom>
              <a:pattFill prst="pct90">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err="1">
                    <a:solidFill>
                      <a:schemeClr val="tx1"/>
                    </a:solidFill>
                    <a:latin typeface="Trebuchet MS" panose="020B0703020202090204" pitchFamily="34" charset="0"/>
                  </a:rPr>
                  <a:t>Inhibitory</a:t>
                </a:r>
                <a:endParaRPr lang="de-DE" sz="1600" dirty="0">
                  <a:solidFill>
                    <a:schemeClr val="tx1"/>
                  </a:solidFill>
                  <a:latin typeface="Trebuchet MS" panose="020B0703020202090204" pitchFamily="34" charset="0"/>
                </a:endParaRP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acc>
                            <m:accPr>
                              <m:chr m:val="̇"/>
                              <m:ctrlPr>
                                <a:rPr lang="de-DE" sz="1600" i="1">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𝑉</m:t>
                              </m:r>
                            </m:e>
                          </m:acc>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𝑚</m:t>
                          </m:r>
                        </m:sup>
                      </m:sSubSup>
                    </m:oMath>
                  </m:oMathPara>
                </a14:m>
                <a:endParaRPr lang="de-DE" sz="1600" dirty="0"/>
              </a:p>
            </p:txBody>
          </p:sp>
        </mc:Choice>
        <mc:Fallback xmlns="">
          <p:sp>
            <p:nvSpPr>
              <p:cNvPr id="72" name="Rounded Rectangle 71">
                <a:extLst>
                  <a:ext uri="{FF2B5EF4-FFF2-40B4-BE49-F238E27FC236}">
                    <a16:creationId xmlns:a16="http://schemas.microsoft.com/office/drawing/2014/main" id="{B20C870F-2839-E044-915F-8CADCAB4BA7D}"/>
                  </a:ext>
                </a:extLst>
              </p:cNvPr>
              <p:cNvSpPr>
                <a:spLocks noRot="1" noChangeAspect="1" noMove="1" noResize="1" noEditPoints="1" noAdjustHandles="1" noChangeArrowheads="1" noChangeShapeType="1" noTextEdit="1"/>
              </p:cNvSpPr>
              <p:nvPr/>
            </p:nvSpPr>
            <p:spPr>
              <a:xfrm>
                <a:off x="7596337" y="3783683"/>
                <a:ext cx="1350754" cy="988027"/>
              </a:xfrm>
              <a:prstGeom prst="roundRect">
                <a:avLst/>
              </a:prstGeom>
              <a:blipFill>
                <a:blip r:embed="rId6"/>
                <a:stretch>
                  <a:fillRect t="-5063"/>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3" name="Rounded Rectangle 72">
                <a:extLst>
                  <a:ext uri="{FF2B5EF4-FFF2-40B4-BE49-F238E27FC236}">
                    <a16:creationId xmlns:a16="http://schemas.microsoft.com/office/drawing/2014/main" id="{E04C3365-53B7-D045-9B70-BBB66BFCD224}"/>
                  </a:ext>
                </a:extLst>
              </p:cNvPr>
              <p:cNvSpPr/>
              <p:nvPr/>
            </p:nvSpPr>
            <p:spPr>
              <a:xfrm>
                <a:off x="93988" y="2093744"/>
                <a:ext cx="1523275" cy="2568360"/>
              </a:xfrm>
              <a:prstGeom prst="roundRect">
                <a:avLst/>
              </a:prstGeom>
              <a:solidFill>
                <a:srgbClr val="00B05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rgbClr val="00B050"/>
                    </a:solidFill>
                    <a:latin typeface="Trebuchet MS" panose="020B0703020202090204" pitchFamily="34" charset="0"/>
                    <a:cs typeface="Calibri" panose="020F0502020204030204" pitchFamily="34" charset="0"/>
                  </a:rPr>
                  <a:t>TVB </a:t>
                </a:r>
              </a:p>
              <a:p>
                <a:pPr algn="ctr"/>
                <a:r>
                  <a:rPr lang="en-US" sz="2000" b="1" dirty="0">
                    <a:solidFill>
                      <a:srgbClr val="00B050"/>
                    </a:solidFill>
                    <a:latin typeface="Trebuchet MS" panose="020B0703020202090204" pitchFamily="34" charset="0"/>
                    <a:cs typeface="Calibri" panose="020F0502020204030204" pitchFamily="34" charset="0"/>
                  </a:rPr>
                  <a:t>MF node </a:t>
                </a:r>
                <a14:m>
                  <m:oMath xmlns:m="http://schemas.openxmlformats.org/officeDocument/2006/math">
                    <m:acc>
                      <m:accPr>
                        <m:chr m:val="́"/>
                        <m:ctrlPr>
                          <a:rPr lang="de-DE" sz="2000" b="1" i="1">
                            <a:solidFill>
                              <a:srgbClr val="00B050"/>
                            </a:solidFill>
                            <a:latin typeface="Cambria Math" panose="02040503050406030204" pitchFamily="18" charset="0"/>
                          </a:rPr>
                        </m:ctrlPr>
                      </m:accPr>
                      <m:e>
                        <m:r>
                          <a:rPr lang="de-DE" sz="2000" b="1" i="1">
                            <a:solidFill>
                              <a:srgbClr val="00B050"/>
                            </a:solidFill>
                            <a:latin typeface="Cambria Math" panose="02040503050406030204" pitchFamily="18" charset="0"/>
                          </a:rPr>
                          <m:t>𝒏</m:t>
                        </m:r>
                      </m:e>
                    </m:acc>
                  </m:oMath>
                </a14:m>
                <a:endParaRPr lang="en-US" sz="2000" b="1" dirty="0">
                  <a:solidFill>
                    <a:srgbClr val="00B050"/>
                  </a:solidFill>
                  <a:latin typeface="Calibri" panose="020F0502020204030204" pitchFamily="34" charset="0"/>
                  <a:cs typeface="Calibri" panose="020F0502020204030204" pitchFamily="34" charset="0"/>
                </a:endParaRPr>
              </a:p>
            </p:txBody>
          </p:sp>
        </mc:Choice>
        <mc:Fallback xmlns="">
          <p:sp>
            <p:nvSpPr>
              <p:cNvPr id="73" name="Rounded Rectangle 72">
                <a:extLst>
                  <a:ext uri="{FF2B5EF4-FFF2-40B4-BE49-F238E27FC236}">
                    <a16:creationId xmlns:a16="http://schemas.microsoft.com/office/drawing/2014/main" id="{E04C3365-53B7-D045-9B70-BBB66BFCD224}"/>
                  </a:ext>
                </a:extLst>
              </p:cNvPr>
              <p:cNvSpPr>
                <a:spLocks noRot="1" noChangeAspect="1" noMove="1" noResize="1" noEditPoints="1" noAdjustHandles="1" noChangeArrowheads="1" noChangeShapeType="1" noTextEdit="1"/>
              </p:cNvSpPr>
              <p:nvPr/>
            </p:nvSpPr>
            <p:spPr>
              <a:xfrm>
                <a:off x="93988" y="2093744"/>
                <a:ext cx="1523275" cy="2568360"/>
              </a:xfrm>
              <a:prstGeom prst="roundRect">
                <a:avLst/>
              </a:prstGeom>
              <a:blipFill>
                <a:blip r:embed="rId7"/>
                <a:stretch>
                  <a:fillRect/>
                </a:stretch>
              </a:blipFill>
              <a:ln w="63500">
                <a:solidFill>
                  <a:srgbClr val="00B050"/>
                </a:solid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4" name="Rounded Rectangle 73">
                <a:extLst>
                  <a:ext uri="{FF2B5EF4-FFF2-40B4-BE49-F238E27FC236}">
                    <a16:creationId xmlns:a16="http://schemas.microsoft.com/office/drawing/2014/main" id="{D238230B-4872-AA42-9E4C-A47B5BE8AF3F}"/>
                  </a:ext>
                </a:extLst>
              </p:cNvPr>
              <p:cNvSpPr/>
              <p:nvPr/>
            </p:nvSpPr>
            <p:spPr>
              <a:xfrm>
                <a:off x="190762" y="2866706"/>
                <a:ext cx="1345240" cy="16033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a:solidFill>
                      <a:schemeClr val="tx1"/>
                    </a:solidFill>
                    <a:latin typeface="Trebuchet MS" panose="020B0703020202090204" pitchFamily="34" charset="0"/>
                  </a:rPr>
                  <a:t>synaptic </a:t>
                </a:r>
                <a:r>
                  <a:rPr lang="de-DE" sz="1600" dirty="0" err="1">
                    <a:solidFill>
                      <a:schemeClr val="tx1"/>
                    </a:solidFill>
                    <a:latin typeface="Trebuchet MS" panose="020B0703020202090204" pitchFamily="34" charset="0"/>
                  </a:rPr>
                  <a:t>gating</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de-DE" sz="1600" b="0" i="1" smtClean="0">
                              <a:solidFill>
                                <a:schemeClr val="tx1"/>
                              </a:solidFill>
                              <a:latin typeface="Cambria Math" panose="02040503050406030204" pitchFamily="18" charset="0"/>
                            </a:rPr>
                            <m:t>𝑆</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oMath>
                  </m:oMathPara>
                </a14:m>
                <a:endParaRPr lang="de-DE" sz="1600" dirty="0">
                  <a:solidFill>
                    <a:srgbClr val="00B050"/>
                  </a:solidFill>
                </a:endParaRPr>
              </a:p>
            </p:txBody>
          </p:sp>
        </mc:Choice>
        <mc:Fallback xmlns="">
          <p:sp>
            <p:nvSpPr>
              <p:cNvPr id="74" name="Rounded Rectangle 73">
                <a:extLst>
                  <a:ext uri="{FF2B5EF4-FFF2-40B4-BE49-F238E27FC236}">
                    <a16:creationId xmlns:a16="http://schemas.microsoft.com/office/drawing/2014/main" id="{D238230B-4872-AA42-9E4C-A47B5BE8AF3F}"/>
                  </a:ext>
                </a:extLst>
              </p:cNvPr>
              <p:cNvSpPr>
                <a:spLocks noRot="1" noChangeAspect="1" noMove="1" noResize="1" noEditPoints="1" noAdjustHandles="1" noChangeArrowheads="1" noChangeShapeType="1" noTextEdit="1"/>
              </p:cNvSpPr>
              <p:nvPr/>
            </p:nvSpPr>
            <p:spPr>
              <a:xfrm>
                <a:off x="190762" y="2866706"/>
                <a:ext cx="1345240" cy="1603301"/>
              </a:xfrm>
              <a:prstGeom prst="roundRect">
                <a:avLst/>
              </a:prstGeom>
              <a:blipFill>
                <a:blip r:embed="rId8"/>
                <a:stretch>
                  <a:fillRect t="-1575"/>
                </a:stretch>
              </a:blipFill>
              <a:ln>
                <a:noFill/>
              </a:ln>
            </p:spPr>
            <p:txBody>
              <a:bodyPr/>
              <a:lstStyle/>
              <a:p>
                <a:r>
                  <a:rPr lang="en-DE">
                    <a:noFill/>
                  </a:rPr>
                  <a:t> </a:t>
                </a:r>
              </a:p>
            </p:txBody>
          </p:sp>
        </mc:Fallback>
      </mc:AlternateContent>
      <p:cxnSp>
        <p:nvCxnSpPr>
          <p:cNvPr id="75" name="Straight Arrow Connector 74">
            <a:extLst>
              <a:ext uri="{FF2B5EF4-FFF2-40B4-BE49-F238E27FC236}">
                <a16:creationId xmlns:a16="http://schemas.microsoft.com/office/drawing/2014/main" id="{8D0109C0-F93B-094B-978F-E8EDC988C5FA}"/>
              </a:ext>
            </a:extLst>
          </p:cNvPr>
          <p:cNvCxnSpPr>
            <a:cxnSpLocks/>
            <a:stCxn id="74" idx="3"/>
            <a:endCxn id="69" idx="1"/>
          </p:cNvCxnSpPr>
          <p:nvPr/>
        </p:nvCxnSpPr>
        <p:spPr>
          <a:xfrm flipV="1">
            <a:off x="1536002" y="3668356"/>
            <a:ext cx="448334"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B78919DB-6C1B-7D45-B49D-ED8795BCE994}"/>
                  </a:ext>
                </a:extLst>
              </p:cNvPr>
              <p:cNvSpPr/>
              <p:nvPr/>
            </p:nvSpPr>
            <p:spPr>
              <a:xfrm>
                <a:off x="5124193" y="2693905"/>
                <a:ext cx="1828854" cy="613822"/>
              </a:xfrm>
              <a:prstGeom prst="rect">
                <a:avLst/>
              </a:prstGeom>
            </p:spPr>
            <p:txBody>
              <a:bodyPr wrap="square">
                <a:spAutoFit/>
              </a:bodyPr>
              <a:lstStyle/>
              <a:p>
                <a:pPr algn="ctr"/>
                <a:r>
                  <a:rPr lang="de-DE" sz="1600" dirty="0">
                    <a:latin typeface="Trebuchet MS" panose="020B0703020202090204" pitchFamily="34" charset="0"/>
                    <a:cs typeface="Calibri" panose="020F0502020204030204" pitchFamily="34" charset="0"/>
                  </a:rPr>
                  <a:t>Current: </a:t>
                </a:r>
                <a:endParaRPr lang="en-US" sz="1600" i="1" dirty="0">
                  <a:latin typeface="Trebuchet MS" panose="020B0703020202090204" pitchFamily="34"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𝐺</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𝐶</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de-DE" sz="1600" b="0" i="1" smtClean="0">
                              <a:latin typeface="Cambria Math" panose="02040503050406030204" pitchFamily="18" charset="0"/>
                            </a:rPr>
                            <m:t>𝑛</m:t>
                          </m:r>
                        </m:sub>
                      </m:sSub>
                      <m:sSubSup>
                        <m:sSubSupPr>
                          <m:ctrlPr>
                            <a:rPr lang="de-DE" sz="1600" i="1">
                              <a:latin typeface="Cambria Math" panose="02040503050406030204" pitchFamily="18" charset="0"/>
                            </a:rPr>
                          </m:ctrlPr>
                        </m:sSubSupPr>
                        <m:e>
                          <m:r>
                            <a:rPr lang="en-US" sz="1600" b="0" i="1" smtClean="0">
                              <a:latin typeface="Cambria Math" panose="02040503050406030204" pitchFamily="18" charset="0"/>
                            </a:rPr>
                            <m:t>𝐼</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sub>
                        <m:sup>
                          <m:r>
                            <a:rPr lang="en-US" sz="1600" b="0" i="1" smtClean="0">
                              <a:latin typeface="Cambria Math" panose="02040503050406030204" pitchFamily="18" charset="0"/>
                            </a:rPr>
                            <m:t>𝑑𝑐</m:t>
                          </m:r>
                        </m:sup>
                      </m:sSubSup>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en-US" sz="1600" b="0" i="1" smtClean="0">
                              <a:latin typeface="Cambria Math" panose="02040503050406030204" pitchFamily="18" charset="0"/>
                            </a:rPr>
                            <m:t>−</m:t>
                          </m:r>
                          <m:sSub>
                            <m:sSubPr>
                              <m:ctrlPr>
                                <a:rPr lang="de-DE" sz="1600" i="1">
                                  <a:latin typeface="Cambria Math" panose="02040503050406030204" pitchFamily="18" charset="0"/>
                                </a:rPr>
                              </m:ctrlPr>
                            </m:sSubPr>
                            <m:e>
                              <m:r>
                                <a:rPr lang="el-GR" sz="1600" b="0" i="1" smtClean="0">
                                  <a:latin typeface="Cambria Math" panose="02040503050406030204" pitchFamily="18" charset="0"/>
                                </a:rPr>
                                <m:t>𝜏</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de-DE" sz="1600" b="0" i="1" smtClean="0">
                                  <a:latin typeface="Cambria Math" panose="02040503050406030204" pitchFamily="18" charset="0"/>
                                </a:rPr>
                                <m:t>𝑛</m:t>
                              </m:r>
                            </m:sub>
                          </m:sSub>
                        </m:e>
                      </m:d>
                    </m:oMath>
                  </m:oMathPara>
                </a14:m>
                <a:endParaRPr lang="de-DE" sz="1600" dirty="0"/>
              </a:p>
            </p:txBody>
          </p:sp>
        </mc:Choice>
        <mc:Fallback xmlns="">
          <p:sp>
            <p:nvSpPr>
              <p:cNvPr id="76" name="Rectangle 75">
                <a:extLst>
                  <a:ext uri="{FF2B5EF4-FFF2-40B4-BE49-F238E27FC236}">
                    <a16:creationId xmlns:a16="http://schemas.microsoft.com/office/drawing/2014/main" id="{B78919DB-6C1B-7D45-B49D-ED8795BCE994}"/>
                  </a:ext>
                </a:extLst>
              </p:cNvPr>
              <p:cNvSpPr>
                <a:spLocks noRot="1" noChangeAspect="1" noMove="1" noResize="1" noEditPoints="1" noAdjustHandles="1" noChangeArrowheads="1" noChangeShapeType="1" noTextEdit="1"/>
              </p:cNvSpPr>
              <p:nvPr/>
            </p:nvSpPr>
            <p:spPr>
              <a:xfrm>
                <a:off x="5124193" y="2693905"/>
                <a:ext cx="1828854" cy="613822"/>
              </a:xfrm>
              <a:prstGeom prst="rect">
                <a:avLst/>
              </a:prstGeom>
              <a:blipFill>
                <a:blip r:embed="rId9"/>
                <a:stretch>
                  <a:fillRect t="-2041"/>
                </a:stretch>
              </a:blipFill>
            </p:spPr>
            <p:txBody>
              <a:bodyPr/>
              <a:lstStyle/>
              <a:p>
                <a:r>
                  <a:rPr lang="en-DE">
                    <a:noFill/>
                  </a:rPr>
                  <a:t> </a:t>
                </a:r>
              </a:p>
            </p:txBody>
          </p:sp>
        </mc:Fallback>
      </mc:AlternateContent>
      <p:cxnSp>
        <p:nvCxnSpPr>
          <p:cNvPr id="77" name="Straight Arrow Connector 76">
            <a:extLst>
              <a:ext uri="{FF2B5EF4-FFF2-40B4-BE49-F238E27FC236}">
                <a16:creationId xmlns:a16="http://schemas.microsoft.com/office/drawing/2014/main" id="{A8480774-5065-B349-AAA4-46A09E62A129}"/>
              </a:ext>
            </a:extLst>
          </p:cNvPr>
          <p:cNvCxnSpPr>
            <a:cxnSpLocks/>
            <a:stCxn id="69" idx="3"/>
            <a:endCxn id="71" idx="1"/>
          </p:cNvCxnSpPr>
          <p:nvPr/>
        </p:nvCxnSpPr>
        <p:spPr>
          <a:xfrm flipV="1">
            <a:off x="4380001" y="3223178"/>
            <a:ext cx="3227997" cy="4451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A11676-2176-5240-872F-995F9B51CA68}"/>
              </a:ext>
            </a:extLst>
          </p:cNvPr>
          <p:cNvCxnSpPr>
            <a:cxnSpLocks/>
            <a:stCxn id="69" idx="3"/>
            <a:endCxn id="72" idx="1"/>
          </p:cNvCxnSpPr>
          <p:nvPr/>
        </p:nvCxnSpPr>
        <p:spPr>
          <a:xfrm>
            <a:off x="4380001" y="3668356"/>
            <a:ext cx="3216336" cy="6093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52AB062A-016E-8C4B-BB82-047F7410AFF4}"/>
              </a:ext>
            </a:extLst>
          </p:cNvPr>
          <p:cNvSpPr/>
          <p:nvPr/>
        </p:nvSpPr>
        <p:spPr>
          <a:xfrm>
            <a:off x="1835696" y="2355726"/>
            <a:ext cx="2752677" cy="707886"/>
          </a:xfrm>
          <a:prstGeom prst="rect">
            <a:avLst/>
          </a:prstGeom>
        </p:spPr>
        <p:txBody>
          <a:bodyPr wrap="none">
            <a:spAutoFit/>
          </a:bodyPr>
          <a:lstStyle/>
          <a:p>
            <a:pPr algn="ctr"/>
            <a:r>
              <a:rPr lang="en-US" sz="2000" dirty="0">
                <a:latin typeface="Trebuchet MS" panose="020B0703020202090204" pitchFamily="34" charset="0"/>
                <a:cs typeface="Calibri" panose="020F0502020204030204" pitchFamily="34" charset="0"/>
              </a:rPr>
              <a:t>NEST device </a:t>
            </a:r>
          </a:p>
          <a:p>
            <a:pPr algn="ctr"/>
            <a:r>
              <a:rPr lang="en-US" sz="2000" dirty="0">
                <a:latin typeface="Trebuchet MS" panose="020B0703020202090204" pitchFamily="34" charset="0"/>
                <a:cs typeface="Calibri" panose="020F0502020204030204" pitchFamily="34" charset="0"/>
              </a:rPr>
              <a:t>generating dc current </a:t>
            </a:r>
            <a:endParaRPr lang="en-DE" sz="2000" dirty="0">
              <a:latin typeface="Trebuchet MS" panose="020B0703020202090204" pitchFamily="34" charset="0"/>
            </a:endParaRPr>
          </a:p>
        </p:txBody>
      </p:sp>
      <p:sp>
        <p:nvSpPr>
          <p:cNvPr id="26" name="Titel 1">
            <a:extLst>
              <a:ext uri="{FF2B5EF4-FFF2-40B4-BE49-F238E27FC236}">
                <a16:creationId xmlns:a16="http://schemas.microsoft.com/office/drawing/2014/main" id="{1208070D-9EBC-CF4C-8C7F-5FD077C051D6}"/>
              </a:ext>
            </a:extLst>
          </p:cNvPr>
          <p:cNvSpPr txBox="1">
            <a:spLocks/>
          </p:cNvSpPr>
          <p:nvPr/>
        </p:nvSpPr>
        <p:spPr bwMode="auto">
          <a:xfrm>
            <a:off x="-95428" y="-205197"/>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27" name="Titel 1">
            <a:extLst>
              <a:ext uri="{FF2B5EF4-FFF2-40B4-BE49-F238E27FC236}">
                <a16:creationId xmlns:a16="http://schemas.microsoft.com/office/drawing/2014/main" id="{C1E81F2B-B17E-C64A-902E-02E50E764842}"/>
              </a:ext>
            </a:extLst>
          </p:cNvPr>
          <p:cNvSpPr>
            <a:spLocks noGrp="1"/>
          </p:cNvSpPr>
          <p:nvPr>
            <p:ph type="title"/>
          </p:nvPr>
        </p:nvSpPr>
        <p:spPr bwMode="auto">
          <a:xfrm>
            <a:off x="0" y="630681"/>
            <a:ext cx="7514430" cy="379689"/>
          </a:xfrm>
        </p:spPr>
        <p:txBody>
          <a:bodyPr>
            <a:noAutofit/>
          </a:bodyPr>
          <a:lstStyle/>
          <a:p>
            <a:pPr algn="ctr">
              <a:defRPr/>
            </a:pPr>
            <a:r>
              <a:rPr lang="de-DE" sz="2400" i="1" dirty="0">
                <a:latin typeface="Trebuchet MS" panose="020B0703020202090204" pitchFamily="34" charset="0"/>
              </a:rPr>
              <a:t>TVB </a:t>
            </a:r>
            <a:r>
              <a:rPr lang="de-DE" sz="2400" i="1" dirty="0" err="1">
                <a:latin typeface="Trebuchet MS" panose="020B0703020202090204" pitchFamily="34" charset="0"/>
              </a:rPr>
              <a:t>to</a:t>
            </a:r>
            <a:r>
              <a:rPr lang="de-DE" sz="2400" i="1" dirty="0">
                <a:latin typeface="Trebuchet MS" panose="020B0703020202090204" pitchFamily="34" charset="0"/>
              </a:rPr>
              <a:t> NEST </a:t>
            </a:r>
            <a:r>
              <a:rPr lang="de-DE" sz="2400" i="1" dirty="0" err="1">
                <a:latin typeface="Trebuchet MS" panose="020B0703020202090204" pitchFamily="34" charset="0"/>
              </a:rPr>
              <a:t>coupling</a:t>
            </a:r>
            <a:r>
              <a:rPr lang="de-DE" sz="2400" i="1" dirty="0">
                <a:latin typeface="Trebuchet MS" panose="020B0703020202090204" pitchFamily="34" charset="0"/>
              </a:rPr>
              <a:t> via TVB “</a:t>
            </a:r>
            <a:r>
              <a:rPr lang="de-DE" sz="2400" i="1" dirty="0" err="1">
                <a:latin typeface="Trebuchet MS" panose="020B0703020202090204" pitchFamily="34" charset="0"/>
              </a:rPr>
              <a:t>proxy</a:t>
            </a:r>
            <a:r>
              <a:rPr lang="de-DE" sz="2400" i="1" dirty="0">
                <a:latin typeface="Trebuchet MS" panose="020B0703020202090204" pitchFamily="34" charset="0"/>
              </a:rPr>
              <a:t>” </a:t>
            </a:r>
            <a:r>
              <a:rPr lang="de-DE" sz="2400" i="1" dirty="0" err="1">
                <a:latin typeface="Trebuchet MS" panose="020B0703020202090204" pitchFamily="34" charset="0"/>
              </a:rPr>
              <a:t>nodes</a:t>
            </a:r>
            <a:r>
              <a:rPr lang="de-DE" sz="2400" i="1" dirty="0">
                <a:latin typeface="Trebuchet MS" panose="020B0703020202090204" pitchFamily="34" charset="0"/>
              </a:rPr>
              <a:t>: </a:t>
            </a:r>
            <a:r>
              <a:rPr lang="de-DE" sz="2400" i="1" dirty="0" err="1">
                <a:latin typeface="Trebuchet MS" panose="020B0703020202090204" pitchFamily="34" charset="0"/>
              </a:rPr>
              <a:t>current</a:t>
            </a:r>
            <a:endParaRPr lang="de-DE" sz="2400" i="1" dirty="0">
              <a:latin typeface="Trebuchet MS" panose="020B0703020202090204" pitchFamily="34" charset="0"/>
            </a:endParaRPr>
          </a:p>
        </p:txBody>
      </p:sp>
      <p:pic>
        <p:nvPicPr>
          <p:cNvPr id="30" name="Picture 29">
            <a:extLst>
              <a:ext uri="{FF2B5EF4-FFF2-40B4-BE49-F238E27FC236}">
                <a16:creationId xmlns:a16="http://schemas.microsoft.com/office/drawing/2014/main" id="{04228ACA-3474-624D-BFE7-2B0A9309C52E}"/>
              </a:ext>
            </a:extLst>
          </p:cNvPr>
          <p:cNvPicPr>
            <a:picLocks noChangeAspect="1"/>
          </p:cNvPicPr>
          <p:nvPr/>
        </p:nvPicPr>
        <p:blipFill>
          <a:blip r:embed="rId10"/>
          <a:stretch>
            <a:fillRect/>
          </a:stretch>
        </p:blipFill>
        <p:spPr bwMode="auto">
          <a:xfrm>
            <a:off x="1878653" y="1363627"/>
            <a:ext cx="889087" cy="319350"/>
          </a:xfrm>
          <a:prstGeom prst="rect">
            <a:avLst/>
          </a:prstGeom>
        </p:spPr>
      </p:pic>
      <p:pic>
        <p:nvPicPr>
          <p:cNvPr id="31" name="Picture 30">
            <a:extLst>
              <a:ext uri="{FF2B5EF4-FFF2-40B4-BE49-F238E27FC236}">
                <a16:creationId xmlns:a16="http://schemas.microsoft.com/office/drawing/2014/main" id="{5053991E-D0BA-FF49-A5CF-B7E2AB9F1BF4}"/>
              </a:ext>
            </a:extLst>
          </p:cNvPr>
          <p:cNvPicPr>
            <a:picLocks noChangeAspect="1"/>
          </p:cNvPicPr>
          <p:nvPr/>
        </p:nvPicPr>
        <p:blipFill>
          <a:blip r:embed="rId11"/>
          <a:stretch>
            <a:fillRect/>
          </a:stretch>
        </p:blipFill>
        <p:spPr bwMode="auto">
          <a:xfrm>
            <a:off x="118750" y="1347614"/>
            <a:ext cx="636826" cy="351376"/>
          </a:xfrm>
          <a:prstGeom prst="rect">
            <a:avLst/>
          </a:prstGeom>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1BE26CE-D2EE-B64F-A9FB-3C7AC1F7C2F9}"/>
                  </a:ext>
                </a:extLst>
              </p:cNvPr>
              <p:cNvSpPr/>
              <p:nvPr/>
            </p:nvSpPr>
            <p:spPr bwMode="auto">
              <a:xfrm>
                <a:off x="5073742" y="4048282"/>
                <a:ext cx="1828854" cy="613822"/>
              </a:xfrm>
              <a:prstGeom prst="rect">
                <a:avLst/>
              </a:prstGeom>
            </p:spPr>
            <p:txBody>
              <a:bodyPr wrap="square">
                <a:spAutoFit/>
              </a:bodyPr>
              <a:lstStyle/>
              <a:p>
                <a:pPr algn="ctr"/>
                <a:r>
                  <a:rPr lang="de-DE" sz="1600" dirty="0">
                    <a:latin typeface="Trebuchet MS" panose="020B0703020202090204" pitchFamily="34" charset="0"/>
                    <a:cs typeface="Calibri" panose="020F0502020204030204" pitchFamily="34" charset="0"/>
                  </a:rPr>
                  <a:t>Current: </a:t>
                </a:r>
                <a:endParaRPr lang="en-US" sz="1600" i="1" dirty="0">
                  <a:latin typeface="Trebuchet MS" panose="020B0703020202090204" pitchFamily="34"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rPr>
                        <m:t>𝐺</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𝐶</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de-DE" sz="1600" b="0" i="1" smtClean="0">
                              <a:latin typeface="Cambria Math" panose="02040503050406030204" pitchFamily="18" charset="0"/>
                            </a:rPr>
                            <m:t>𝑛</m:t>
                          </m:r>
                        </m:sub>
                      </m:sSub>
                      <m:sSubSup>
                        <m:sSubSupPr>
                          <m:ctrlPr>
                            <a:rPr lang="de-DE" sz="1600" i="1">
                              <a:latin typeface="Cambria Math" panose="02040503050406030204" pitchFamily="18" charset="0"/>
                            </a:rPr>
                          </m:ctrlPr>
                        </m:sSubSupPr>
                        <m:e>
                          <m:r>
                            <a:rPr lang="en-US" sz="1600" b="0" i="1" smtClean="0">
                              <a:latin typeface="Cambria Math" panose="02040503050406030204" pitchFamily="18" charset="0"/>
                            </a:rPr>
                            <m:t>𝐼</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sub>
                        <m:sup>
                          <m:r>
                            <a:rPr lang="en-US" sz="1600" b="0" i="1" smtClean="0">
                              <a:latin typeface="Cambria Math" panose="02040503050406030204" pitchFamily="18" charset="0"/>
                            </a:rPr>
                            <m:t>𝑑𝑐</m:t>
                          </m:r>
                        </m:sup>
                      </m:sSubSup>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en-US" sz="1600" b="0" i="1" smtClean="0">
                              <a:latin typeface="Cambria Math" panose="02040503050406030204" pitchFamily="18" charset="0"/>
                            </a:rPr>
                            <m:t>−</m:t>
                          </m:r>
                          <m:sSub>
                            <m:sSubPr>
                              <m:ctrlPr>
                                <a:rPr lang="de-DE" sz="1600" i="1">
                                  <a:latin typeface="Cambria Math" panose="02040503050406030204" pitchFamily="18" charset="0"/>
                                </a:rPr>
                              </m:ctrlPr>
                            </m:sSubPr>
                            <m:e>
                              <m:r>
                                <a:rPr lang="el-GR" sz="1600" b="0" i="1" smtClean="0">
                                  <a:latin typeface="Cambria Math" panose="02040503050406030204" pitchFamily="18" charset="0"/>
                                </a:rPr>
                                <m:t>𝜏</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de-DE" sz="1600" b="0" i="1" smtClean="0">
                                  <a:latin typeface="Cambria Math" panose="02040503050406030204" pitchFamily="18" charset="0"/>
                                </a:rPr>
                                <m:t>𝑛</m:t>
                              </m:r>
                            </m:sub>
                          </m:sSub>
                        </m:e>
                      </m:d>
                    </m:oMath>
                  </m:oMathPara>
                </a14:m>
                <a:endParaRPr lang="de-DE" sz="1600" dirty="0"/>
              </a:p>
            </p:txBody>
          </p:sp>
        </mc:Choice>
        <mc:Fallback xmlns="">
          <p:sp>
            <p:nvSpPr>
              <p:cNvPr id="20" name="Rectangle 19">
                <a:extLst>
                  <a:ext uri="{FF2B5EF4-FFF2-40B4-BE49-F238E27FC236}">
                    <a16:creationId xmlns:a16="http://schemas.microsoft.com/office/drawing/2014/main" id="{B1BE26CE-D2EE-B64F-A9FB-3C7AC1F7C2F9}"/>
                  </a:ext>
                </a:extLst>
              </p:cNvPr>
              <p:cNvSpPr>
                <a:spLocks noRot="1" noChangeAspect="1" noMove="1" noResize="1" noEditPoints="1" noAdjustHandles="1" noChangeArrowheads="1" noChangeShapeType="1" noTextEdit="1"/>
              </p:cNvSpPr>
              <p:nvPr/>
            </p:nvSpPr>
            <p:spPr bwMode="auto">
              <a:xfrm>
                <a:off x="5073742" y="4048282"/>
                <a:ext cx="1828854" cy="613822"/>
              </a:xfrm>
              <a:prstGeom prst="rect">
                <a:avLst/>
              </a:prstGeom>
              <a:blipFill>
                <a:blip r:embed="rId13"/>
                <a:stretch>
                  <a:fillRect t="-2041"/>
                </a:stretch>
              </a:blipFill>
            </p:spPr>
            <p:txBody>
              <a:bodyPr/>
              <a:lstStyle/>
              <a:p>
                <a:r>
                  <a:rPr lang="en-DE">
                    <a:noFill/>
                  </a:rPr>
                  <a:t> </a:t>
                </a:r>
              </a:p>
            </p:txBody>
          </p:sp>
        </mc:Fallback>
      </mc:AlternateContent>
      <p:sp>
        <p:nvSpPr>
          <p:cNvPr id="21" name="Rectangle 20">
            <a:extLst>
              <a:ext uri="{FF2B5EF4-FFF2-40B4-BE49-F238E27FC236}">
                <a16:creationId xmlns:a16="http://schemas.microsoft.com/office/drawing/2014/main" id="{9E8E933D-3F5D-1E43-BE88-54DBA656B859}"/>
              </a:ext>
            </a:extLst>
          </p:cNvPr>
          <p:cNvSpPr/>
          <p:nvPr/>
        </p:nvSpPr>
        <p:spPr bwMode="auto">
          <a:xfrm>
            <a:off x="0" y="1131590"/>
            <a:ext cx="9144000" cy="3888431"/>
          </a:xfrm>
          <a:prstGeom prst="rect">
            <a:avLst/>
          </a:prstGeom>
          <a:solidFill>
            <a:schemeClr val="bg1">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 </a:t>
            </a:r>
          </a:p>
        </p:txBody>
      </p:sp>
      <p:pic>
        <p:nvPicPr>
          <p:cNvPr id="3" name="Picture 2">
            <a:extLst>
              <a:ext uri="{FF2B5EF4-FFF2-40B4-BE49-F238E27FC236}">
                <a16:creationId xmlns:a16="http://schemas.microsoft.com/office/drawing/2014/main" id="{ED7F343B-9108-8146-AAC7-486841480510}"/>
              </a:ext>
            </a:extLst>
          </p:cNvPr>
          <p:cNvPicPr>
            <a:picLocks noChangeAspect="1"/>
          </p:cNvPicPr>
          <p:nvPr/>
        </p:nvPicPr>
        <p:blipFill>
          <a:blip r:embed="rId14"/>
          <a:stretch>
            <a:fillRect/>
          </a:stretch>
        </p:blipFill>
        <p:spPr>
          <a:xfrm>
            <a:off x="634558" y="1206334"/>
            <a:ext cx="7861410" cy="3714556"/>
          </a:xfrm>
          <a:prstGeom prst="rect">
            <a:avLst/>
          </a:prstGeom>
        </p:spPr>
      </p:pic>
    </p:spTree>
    <p:extLst>
      <p:ext uri="{BB962C8B-B14F-4D97-AF65-F5344CB8AC3E}">
        <p14:creationId xmlns:p14="http://schemas.microsoft.com/office/powerpoint/2010/main" val="1835814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 name="Rectangle 51">
            <a:extLst>
              <a:ext uri="{FF2B5EF4-FFF2-40B4-BE49-F238E27FC236}">
                <a16:creationId xmlns:a16="http://schemas.microsoft.com/office/drawing/2014/main" id="{06517527-B07F-D242-B4C0-E28DEAFDBC05}"/>
              </a:ext>
            </a:extLst>
          </p:cNvPr>
          <p:cNvSpPr/>
          <p:nvPr/>
        </p:nvSpPr>
        <p:spPr>
          <a:xfrm>
            <a:off x="-1" y="1418635"/>
            <a:ext cx="3848608" cy="3601386"/>
          </a:xfrm>
          <a:prstGeom prst="rect">
            <a:avLst/>
          </a:prstGeom>
          <a:solidFill>
            <a:srgbClr val="00B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63">
            <a:extLst>
              <a:ext uri="{FF2B5EF4-FFF2-40B4-BE49-F238E27FC236}">
                <a16:creationId xmlns:a16="http://schemas.microsoft.com/office/drawing/2014/main" id="{8B411488-CDAE-F34C-A32B-866D4755FE9D}"/>
              </a:ext>
            </a:extLst>
          </p:cNvPr>
          <p:cNvSpPr/>
          <p:nvPr/>
        </p:nvSpPr>
        <p:spPr>
          <a:xfrm>
            <a:off x="4010522" y="1418636"/>
            <a:ext cx="5241997" cy="3601386"/>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C05ABB5-14ED-9242-9779-6C44A66A0EBA}"/>
                  </a:ext>
                </a:extLst>
              </p:cNvPr>
              <p:cNvSpPr/>
              <p:nvPr/>
            </p:nvSpPr>
            <p:spPr>
              <a:xfrm>
                <a:off x="7440962" y="1957020"/>
                <a:ext cx="1661404" cy="2990994"/>
              </a:xfrm>
              <a:prstGeom prst="roundRect">
                <a:avLst/>
              </a:prstGeom>
              <a:solidFill>
                <a:srgbClr val="FF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b="1" dirty="0">
                    <a:solidFill>
                      <a:srgbClr val="C00000"/>
                    </a:solidFill>
                    <a:latin typeface="Trebuchet MS" panose="020B0703020202090204" pitchFamily="34" charset="0"/>
                  </a:rPr>
                  <a:t>NEST </a:t>
                </a:r>
              </a:p>
              <a:p>
                <a:pPr algn="ctr"/>
                <a:r>
                  <a:rPr lang="de-DE" sz="2000" b="1" dirty="0">
                    <a:solidFill>
                      <a:srgbClr val="C00000"/>
                    </a:solidFill>
                    <a:latin typeface="Trebuchet MS" panose="020B0703020202090204" pitchFamily="34" charset="0"/>
                  </a:rPr>
                  <a:t>SP </a:t>
                </a:r>
                <a:r>
                  <a:rPr lang="de-DE" sz="2000" b="1" dirty="0" err="1">
                    <a:solidFill>
                      <a:srgbClr val="C00000"/>
                    </a:solidFill>
                    <a:latin typeface="Trebuchet MS" panose="020B0703020202090204" pitchFamily="34" charset="0"/>
                  </a:rPr>
                  <a:t>node</a:t>
                </a:r>
                <a:r>
                  <a:rPr lang="de-DE" sz="2000" b="1" dirty="0">
                    <a:solidFill>
                      <a:srgbClr val="C00000"/>
                    </a:solidFill>
                    <a:latin typeface="Trebuchet MS" panose="020B0703020202090204" pitchFamily="34" charset="0"/>
                  </a:rPr>
                  <a:t> </a:t>
                </a:r>
                <a14:m>
                  <m:oMath xmlns:m="http://schemas.openxmlformats.org/officeDocument/2006/math">
                    <m:r>
                      <a:rPr lang="de-DE" sz="2000" b="1" i="1">
                        <a:solidFill>
                          <a:srgbClr val="C00000"/>
                        </a:solidFill>
                        <a:latin typeface="Cambria Math" panose="02040503050406030204" pitchFamily="18" charset="0"/>
                      </a:rPr>
                      <m:t>𝒏</m:t>
                    </m:r>
                  </m:oMath>
                </a14:m>
                <a:endParaRPr lang="de-DE" sz="2000" b="1" dirty="0">
                  <a:solidFill>
                    <a:srgbClr val="C00000"/>
                  </a:solidFill>
                </a:endParaRPr>
              </a:p>
            </p:txBody>
          </p:sp>
        </mc:Choice>
        <mc:Fallback xmlns="">
          <p:sp>
            <p:nvSpPr>
              <p:cNvPr id="65" name="Rounded Rectangle 64">
                <a:extLst>
                  <a:ext uri="{FF2B5EF4-FFF2-40B4-BE49-F238E27FC236}">
                    <a16:creationId xmlns:a16="http://schemas.microsoft.com/office/drawing/2014/main" id="{6C05ABB5-14ED-9242-9779-6C44A66A0EBA}"/>
                  </a:ext>
                </a:extLst>
              </p:cNvPr>
              <p:cNvSpPr>
                <a:spLocks noRot="1" noChangeAspect="1" noMove="1" noResize="1" noEditPoints="1" noAdjustHandles="1" noChangeArrowheads="1" noChangeShapeType="1" noTextEdit="1"/>
              </p:cNvSpPr>
              <p:nvPr/>
            </p:nvSpPr>
            <p:spPr>
              <a:xfrm>
                <a:off x="7440962" y="1957020"/>
                <a:ext cx="1661404" cy="2990994"/>
              </a:xfrm>
              <a:prstGeom prst="roundRect">
                <a:avLst/>
              </a:prstGeom>
              <a:blipFill>
                <a:blip r:embed="rId3"/>
                <a:stretch>
                  <a:fillRect/>
                </a:stretch>
              </a:blipFill>
              <a:ln w="63500">
                <a:solidFill>
                  <a:srgbClr val="C00000"/>
                </a:solidFill>
              </a:ln>
            </p:spPr>
            <p:txBody>
              <a:bodyPr/>
              <a:lstStyle/>
              <a:p>
                <a:r>
                  <a:rPr lang="en-DE">
                    <a:noFill/>
                  </a:rPr>
                  <a:t> </a:t>
                </a:r>
              </a:p>
            </p:txBody>
          </p:sp>
        </mc:Fallback>
      </mc:AlternateContent>
      <p:pic>
        <p:nvPicPr>
          <p:cNvPr id="68" name="Picture 67">
            <a:extLst>
              <a:ext uri="{FF2B5EF4-FFF2-40B4-BE49-F238E27FC236}">
                <a16:creationId xmlns:a16="http://schemas.microsoft.com/office/drawing/2014/main" id="{DC9F5029-42FB-344B-B93E-238D48BAAA2E}"/>
              </a:ext>
            </a:extLst>
          </p:cNvPr>
          <p:cNvPicPr>
            <a:picLocks noChangeAspect="1"/>
          </p:cNvPicPr>
          <p:nvPr/>
        </p:nvPicPr>
        <p:blipFill>
          <a:blip r:embed="rId4"/>
          <a:stretch>
            <a:fillRect/>
          </a:stretch>
        </p:blipFill>
        <p:spPr bwMode="auto">
          <a:xfrm>
            <a:off x="118750" y="1522850"/>
            <a:ext cx="636826" cy="351376"/>
          </a:xfrm>
          <a:prstGeom prst="rect">
            <a:avLst/>
          </a:prstGeom>
        </p:spPr>
      </p:pic>
      <mc:AlternateContent xmlns:mc="http://schemas.openxmlformats.org/markup-compatibility/2006" xmlns:a14="http://schemas.microsoft.com/office/drawing/2010/main">
        <mc:Choice Requires="a14">
          <p:sp>
            <p:nvSpPr>
              <p:cNvPr id="71" name="Rounded Rectangle 70">
                <a:extLst>
                  <a:ext uri="{FF2B5EF4-FFF2-40B4-BE49-F238E27FC236}">
                    <a16:creationId xmlns:a16="http://schemas.microsoft.com/office/drawing/2014/main" id="{646F6F65-773F-9D4B-AF40-7663F3D20A3F}"/>
                  </a:ext>
                </a:extLst>
              </p:cNvPr>
              <p:cNvSpPr/>
              <p:nvPr/>
            </p:nvSpPr>
            <p:spPr>
              <a:xfrm>
                <a:off x="7607998" y="2760384"/>
                <a:ext cx="1332453" cy="988027"/>
              </a:xfrm>
              <a:prstGeom prst="roundRect">
                <a:avLst/>
              </a:prstGeom>
              <a:pattFill prst="pct90">
                <a:fgClr>
                  <a:srgbClr val="00B0F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acc>
                            <m:accPr>
                              <m:chr m:val="̇"/>
                              <m:ctrlPr>
                                <a:rPr lang="de-DE" sz="1600" i="1">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𝑉</m:t>
                              </m:r>
                            </m:e>
                          </m:acc>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𝑚</m:t>
                          </m:r>
                        </m:sup>
                      </m:sSubSup>
                    </m:oMath>
                  </m:oMathPara>
                </a14:m>
                <a:endParaRPr lang="de-DE" sz="1600" dirty="0"/>
              </a:p>
            </p:txBody>
          </p:sp>
        </mc:Choice>
        <mc:Fallback xmlns="">
          <p:sp>
            <p:nvSpPr>
              <p:cNvPr id="71" name="Rounded Rectangle 70">
                <a:extLst>
                  <a:ext uri="{FF2B5EF4-FFF2-40B4-BE49-F238E27FC236}">
                    <a16:creationId xmlns:a16="http://schemas.microsoft.com/office/drawing/2014/main" id="{646F6F65-773F-9D4B-AF40-7663F3D20A3F}"/>
                  </a:ext>
                </a:extLst>
              </p:cNvPr>
              <p:cNvSpPr>
                <a:spLocks noRot="1" noChangeAspect="1" noMove="1" noResize="1" noEditPoints="1" noAdjustHandles="1" noChangeArrowheads="1" noChangeShapeType="1" noTextEdit="1"/>
              </p:cNvSpPr>
              <p:nvPr/>
            </p:nvSpPr>
            <p:spPr>
              <a:xfrm>
                <a:off x="7607998" y="2760384"/>
                <a:ext cx="1332453" cy="988027"/>
              </a:xfrm>
              <a:prstGeom prst="roundRect">
                <a:avLst/>
              </a:prstGeom>
              <a:blipFill>
                <a:blip r:embed="rId6"/>
                <a:stretch>
                  <a:fillRect t="-3797"/>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2" name="Rounded Rectangle 71">
                <a:extLst>
                  <a:ext uri="{FF2B5EF4-FFF2-40B4-BE49-F238E27FC236}">
                    <a16:creationId xmlns:a16="http://schemas.microsoft.com/office/drawing/2014/main" id="{B20C870F-2839-E044-915F-8CADCAB4BA7D}"/>
                  </a:ext>
                </a:extLst>
              </p:cNvPr>
              <p:cNvSpPr/>
              <p:nvPr/>
            </p:nvSpPr>
            <p:spPr>
              <a:xfrm>
                <a:off x="7596337" y="3814903"/>
                <a:ext cx="1350754" cy="988027"/>
              </a:xfrm>
              <a:prstGeom prst="roundRect">
                <a:avLst/>
              </a:prstGeom>
              <a:pattFill prst="pct90">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err="1">
                    <a:solidFill>
                      <a:schemeClr val="tx1"/>
                    </a:solidFill>
                    <a:latin typeface="Trebuchet MS" panose="020B0703020202090204" pitchFamily="34" charset="0"/>
                  </a:rPr>
                  <a:t>Inhibitory</a:t>
                </a:r>
                <a:endParaRPr lang="de-DE" sz="1600" dirty="0">
                  <a:solidFill>
                    <a:schemeClr val="tx1"/>
                  </a:solidFill>
                  <a:latin typeface="Trebuchet MS" panose="020B0703020202090204" pitchFamily="34" charset="0"/>
                </a:endParaRP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acc>
                            <m:accPr>
                              <m:chr m:val="̇"/>
                              <m:ctrlPr>
                                <a:rPr lang="de-DE" sz="1600" i="1">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𝑉</m:t>
                              </m:r>
                            </m:e>
                          </m:acc>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𝑚</m:t>
                          </m:r>
                        </m:sup>
                      </m:sSubSup>
                    </m:oMath>
                  </m:oMathPara>
                </a14:m>
                <a:endParaRPr lang="de-DE" sz="1600" dirty="0"/>
              </a:p>
            </p:txBody>
          </p:sp>
        </mc:Choice>
        <mc:Fallback xmlns="">
          <p:sp>
            <p:nvSpPr>
              <p:cNvPr id="72" name="Rounded Rectangle 71">
                <a:extLst>
                  <a:ext uri="{FF2B5EF4-FFF2-40B4-BE49-F238E27FC236}">
                    <a16:creationId xmlns:a16="http://schemas.microsoft.com/office/drawing/2014/main" id="{B20C870F-2839-E044-915F-8CADCAB4BA7D}"/>
                  </a:ext>
                </a:extLst>
              </p:cNvPr>
              <p:cNvSpPr>
                <a:spLocks noRot="1" noChangeAspect="1" noMove="1" noResize="1" noEditPoints="1" noAdjustHandles="1" noChangeArrowheads="1" noChangeShapeType="1" noTextEdit="1"/>
              </p:cNvSpPr>
              <p:nvPr/>
            </p:nvSpPr>
            <p:spPr>
              <a:xfrm>
                <a:off x="7596337" y="3814903"/>
                <a:ext cx="1350754" cy="988027"/>
              </a:xfrm>
              <a:prstGeom prst="roundRect">
                <a:avLst/>
              </a:prstGeom>
              <a:blipFill>
                <a:blip r:embed="rId7"/>
                <a:stretch>
                  <a:fillRect t="-5128"/>
                </a:stretch>
              </a:blipFill>
              <a:ln>
                <a:noFill/>
              </a:ln>
            </p:spPr>
            <p:txBody>
              <a:bodyPr/>
              <a:lstStyle/>
              <a:p>
                <a:r>
                  <a:rPr lang="en-DE">
                    <a:noFill/>
                  </a:rPr>
                  <a:t> </a:t>
                </a:r>
              </a:p>
            </p:txBody>
          </p:sp>
        </mc:Fallback>
      </mc:AlternateContent>
      <p:sp>
        <p:nvSpPr>
          <p:cNvPr id="80" name="Rectangle 79">
            <a:extLst>
              <a:ext uri="{FF2B5EF4-FFF2-40B4-BE49-F238E27FC236}">
                <a16:creationId xmlns:a16="http://schemas.microsoft.com/office/drawing/2014/main" id="{52AB062A-016E-8C4B-BB82-047F7410AFF4}"/>
              </a:ext>
            </a:extLst>
          </p:cNvPr>
          <p:cNvSpPr/>
          <p:nvPr/>
        </p:nvSpPr>
        <p:spPr>
          <a:xfrm>
            <a:off x="4018570" y="2116724"/>
            <a:ext cx="3344184" cy="707886"/>
          </a:xfrm>
          <a:prstGeom prst="rect">
            <a:avLst/>
          </a:prstGeom>
        </p:spPr>
        <p:txBody>
          <a:bodyPr wrap="none">
            <a:spAutoFit/>
          </a:bodyPr>
          <a:lstStyle/>
          <a:p>
            <a:pPr algn="ctr"/>
            <a:r>
              <a:rPr lang="en-US" sz="2000" dirty="0">
                <a:latin typeface="Trebuchet MS" panose="020B0703020202090204" pitchFamily="34" charset="0"/>
                <a:cs typeface="Calibri" panose="020F0502020204030204" pitchFamily="34" charset="0"/>
              </a:rPr>
              <a:t>NEST </a:t>
            </a:r>
          </a:p>
          <a:p>
            <a:pPr algn="ctr"/>
            <a:r>
              <a:rPr lang="en-US" sz="2000" dirty="0">
                <a:latin typeface="Trebuchet MS" panose="020B0703020202090204" pitchFamily="34" charset="0"/>
                <a:cs typeface="Calibri" panose="020F0502020204030204" pitchFamily="34" charset="0"/>
              </a:rPr>
              <a:t>external current parameter</a:t>
            </a:r>
          </a:p>
        </p:txBody>
      </p:sp>
      <mc:AlternateContent xmlns:mc="http://schemas.openxmlformats.org/markup-compatibility/2006" xmlns:a14="http://schemas.microsoft.com/office/drawing/2010/main">
        <mc:Choice Requires="a14">
          <p:sp>
            <p:nvSpPr>
              <p:cNvPr id="93" name="Rounded Rectangle 92">
                <a:extLst>
                  <a:ext uri="{FF2B5EF4-FFF2-40B4-BE49-F238E27FC236}">
                    <a16:creationId xmlns:a16="http://schemas.microsoft.com/office/drawing/2014/main" id="{F2359430-2CD0-D840-A48A-2D56B6BE8F42}"/>
                  </a:ext>
                </a:extLst>
              </p:cNvPr>
              <p:cNvSpPr/>
              <p:nvPr/>
            </p:nvSpPr>
            <p:spPr>
              <a:xfrm>
                <a:off x="95860" y="2130976"/>
                <a:ext cx="3612044" cy="2600908"/>
              </a:xfrm>
              <a:prstGeom prst="roundRect">
                <a:avLst/>
              </a:prstGeom>
              <a:solidFill>
                <a:srgbClr val="C0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rgbClr val="C00000"/>
                    </a:solidFill>
                    <a:latin typeface="Trebuchet MS" panose="020B0703020202090204" pitchFamily="34" charset="0"/>
                    <a:cs typeface="Calibri" panose="020F0502020204030204" pitchFamily="34" charset="0"/>
                  </a:rPr>
                  <a:t>SP node </a:t>
                </a:r>
                <a14:m>
                  <m:oMath xmlns:m="http://schemas.openxmlformats.org/officeDocument/2006/math">
                    <m:r>
                      <a:rPr lang="en-US" sz="2000" b="1" i="1" smtClean="0">
                        <a:solidFill>
                          <a:srgbClr val="C00000"/>
                        </a:solidFill>
                        <a:latin typeface="Cambria Math" panose="02040503050406030204" pitchFamily="18" charset="0"/>
                      </a:rPr>
                      <m:t>𝒏</m:t>
                    </m:r>
                  </m:oMath>
                </a14:m>
                <a:r>
                  <a:rPr lang="en-US" sz="2000" b="1" dirty="0">
                    <a:solidFill>
                      <a:srgbClr val="C00000"/>
                    </a:solidFill>
                    <a:latin typeface="Calibri" panose="020F0502020204030204" pitchFamily="34" charset="0"/>
                    <a:cs typeface="Calibri" panose="020F0502020204030204" pitchFamily="34" charset="0"/>
                  </a:rPr>
                  <a:t> </a:t>
                </a:r>
                <a:r>
                  <a:rPr lang="en-US" sz="2000" b="1" dirty="0">
                    <a:solidFill>
                      <a:srgbClr val="C00000"/>
                    </a:solidFill>
                    <a:latin typeface="Trebuchet MS" panose="020B0703020202090204" pitchFamily="34" charset="0"/>
                    <a:cs typeface="Calibri" panose="020F0502020204030204" pitchFamily="34" charset="0"/>
                  </a:rPr>
                  <a:t>in TVB</a:t>
                </a:r>
              </a:p>
            </p:txBody>
          </p:sp>
        </mc:Choice>
        <mc:Fallback xmlns="">
          <p:sp>
            <p:nvSpPr>
              <p:cNvPr id="93" name="Rounded Rectangle 92">
                <a:extLst>
                  <a:ext uri="{FF2B5EF4-FFF2-40B4-BE49-F238E27FC236}">
                    <a16:creationId xmlns:a16="http://schemas.microsoft.com/office/drawing/2014/main" id="{F2359430-2CD0-D840-A48A-2D56B6BE8F42}"/>
                  </a:ext>
                </a:extLst>
              </p:cNvPr>
              <p:cNvSpPr>
                <a:spLocks noRot="1" noChangeAspect="1" noMove="1" noResize="1" noEditPoints="1" noAdjustHandles="1" noChangeArrowheads="1" noChangeShapeType="1" noTextEdit="1"/>
              </p:cNvSpPr>
              <p:nvPr/>
            </p:nvSpPr>
            <p:spPr>
              <a:xfrm>
                <a:off x="95860" y="2130976"/>
                <a:ext cx="3612044" cy="2600908"/>
              </a:xfrm>
              <a:prstGeom prst="roundRect">
                <a:avLst/>
              </a:prstGeom>
              <a:blipFill>
                <a:blip r:embed="rId8"/>
                <a:stretch>
                  <a:fillRect/>
                </a:stretch>
              </a:blipFill>
              <a:ln w="63500">
                <a:solidFill>
                  <a:srgbClr val="C00000"/>
                </a:solid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4" name="Rounded Rectangle 93">
                <a:extLst>
                  <a:ext uri="{FF2B5EF4-FFF2-40B4-BE49-F238E27FC236}">
                    <a16:creationId xmlns:a16="http://schemas.microsoft.com/office/drawing/2014/main" id="{B7A6A97C-0652-6541-925E-5452E3BCBE3B}"/>
                  </a:ext>
                </a:extLst>
              </p:cNvPr>
              <p:cNvSpPr/>
              <p:nvPr/>
            </p:nvSpPr>
            <p:spPr>
              <a:xfrm>
                <a:off x="251520" y="2875320"/>
                <a:ext cx="3312368" cy="16084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 </a:t>
                </a: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a:solidFill>
                      <a:schemeClr val="tx1"/>
                    </a:solidFill>
                    <a:latin typeface="Trebuchet MS" panose="020B0703020202090204" pitchFamily="34" charset="0"/>
                  </a:rPr>
                  <a:t>large-</a:t>
                </a:r>
                <a:r>
                  <a:rPr lang="de-DE" sz="1600" dirty="0" err="1">
                    <a:solidFill>
                      <a:schemeClr val="tx1"/>
                    </a:solidFill>
                    <a:latin typeface="Trebuchet MS" panose="020B0703020202090204" pitchFamily="34" charset="0"/>
                  </a:rPr>
                  <a:t>scale</a:t>
                </a:r>
                <a:r>
                  <a:rPr lang="de-DE" sz="1600" dirty="0">
                    <a:solidFill>
                      <a:schemeClr val="tx1"/>
                    </a:solidFill>
                    <a:latin typeface="Trebuchet MS" panose="020B0703020202090204" pitchFamily="34" charset="0"/>
                  </a:rPr>
                  <a:t> </a:t>
                </a:r>
                <a:r>
                  <a:rPr lang="de-DE" sz="1600" dirty="0" err="1">
                    <a:solidFill>
                      <a:schemeClr val="tx1"/>
                    </a:solidFill>
                    <a:latin typeface="Trebuchet MS" panose="020B0703020202090204" pitchFamily="34" charset="0"/>
                  </a:rPr>
                  <a:t>delayed</a:t>
                </a:r>
                <a:r>
                  <a:rPr lang="de-DE" sz="1600" dirty="0">
                    <a:solidFill>
                      <a:schemeClr val="tx1"/>
                    </a:solidFill>
                    <a:latin typeface="Trebuchet MS" panose="020B0703020202090204" pitchFamily="34" charset="0"/>
                  </a:rPr>
                  <a:t> </a:t>
                </a:r>
                <a:r>
                  <a:rPr lang="de-DE" sz="1600" dirty="0" err="1">
                    <a:solidFill>
                      <a:schemeClr val="tx1"/>
                    </a:solidFill>
                    <a:latin typeface="Trebuchet MS" panose="020B0703020202090204" pitchFamily="34" charset="0"/>
                  </a:rPr>
                  <a:t>coupling</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
                    </m:oMathParaPr>
                    <m:oMath xmlns:m="http://schemas.openxmlformats.org/officeDocument/2006/math">
                      <m:sSubSup>
                        <m:sSubSupPr>
                          <m:ctrlPr>
                            <a:rPr lang="en-US" sz="1600" i="1" smtClean="0">
                              <a:solidFill>
                                <a:schemeClr val="tx1"/>
                              </a:solidFill>
                              <a:latin typeface="Cambria Math" panose="02040503050406030204" pitchFamily="18" charset="0"/>
                            </a:rPr>
                          </m:ctrlPr>
                        </m:sSubSupPr>
                        <m:e>
                          <m:r>
                            <a:rPr lang="en-US" sz="1600" b="0" i="1">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𝑛</m:t>
                          </m:r>
                        </m:sub>
                        <m:sup>
                          <m:r>
                            <a:rPr lang="en-US" sz="1600" b="0" i="1">
                              <a:solidFill>
                                <a:schemeClr val="tx1"/>
                              </a:solidFill>
                              <a:latin typeface="Cambria Math" panose="02040503050406030204" pitchFamily="18" charset="0"/>
                            </a:rPr>
                            <m:t>𝑐𝑜𝑢𝑝𝑙</m:t>
                          </m:r>
                        </m:sup>
                      </m:sSubSup>
                      <m:d>
                        <m:dPr>
                          <m:ctrlPr>
                            <a:rPr lang="de-DE" sz="1600" i="1">
                              <a:solidFill>
                                <a:schemeClr val="tx1"/>
                              </a:solidFill>
                              <a:latin typeface="Cambria Math" panose="02040503050406030204" pitchFamily="18" charset="0"/>
                            </a:rPr>
                          </m:ctrlPr>
                        </m:dPr>
                        <m:e>
                          <m:r>
                            <a:rPr lang="de-DE" sz="1600" b="0" i="1">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𝐺</m:t>
                      </m:r>
                      <m:nary>
                        <m:naryPr>
                          <m:chr m:val="∑"/>
                          <m:limLoc m:val="undOvr"/>
                          <m:supHide m:val="on"/>
                          <m:ctrlPr>
                            <a:rPr lang="de-DE" sz="1600" i="1">
                              <a:solidFill>
                                <a:schemeClr val="tx1"/>
                              </a:solidFill>
                              <a:latin typeface="Cambria Math" panose="02040503050406030204" pitchFamily="18" charset="0"/>
                            </a:rPr>
                          </m:ctrlPr>
                        </m:naryPr>
                        <m:sub>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𝑛</m:t>
                              </m:r>
                            </m:e>
                          </m:acc>
                        </m:sub>
                        <m:sup/>
                        <m:e>
                          <m:sSub>
                            <m:sSubPr>
                              <m:ctrlPr>
                                <a:rPr lang="de-DE" sz="1600" i="1" smtClean="0">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𝐶</m:t>
                              </m:r>
                            </m:e>
                            <m:sub>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𝑛</m:t>
                                  </m:r>
                                </m:e>
                              </m:acc>
                              <m:r>
                                <a:rPr lang="de-DE" sz="1600" b="0" i="1">
                                  <a:solidFill>
                                    <a:schemeClr val="tx1"/>
                                  </a:solidFill>
                                  <a:latin typeface="Cambria Math" panose="02040503050406030204" pitchFamily="18" charset="0"/>
                                </a:rPr>
                                <m:t>𝑛</m:t>
                              </m:r>
                            </m:sub>
                          </m:sSub>
                          <m:sSubSup>
                            <m:sSubSupPr>
                              <m:ctrlPr>
                                <a:rPr lang="de-DE" sz="1600" i="1">
                                  <a:solidFill>
                                    <a:schemeClr val="tx1"/>
                                  </a:solidFill>
                                  <a:latin typeface="Cambria Math" panose="02040503050406030204" pitchFamily="18" charset="0"/>
                                </a:rPr>
                              </m:ctrlPr>
                            </m:sSubSupPr>
                            <m:e>
                              <m:r>
                                <a:rPr lang="de-DE" sz="1600" b="0" i="1">
                                  <a:solidFill>
                                    <a:schemeClr val="tx1"/>
                                  </a:solidFill>
                                  <a:latin typeface="Cambria Math" panose="02040503050406030204" pitchFamily="18" charset="0"/>
                                </a:rPr>
                                <m:t>𝑆</m:t>
                              </m:r>
                            </m:e>
                            <m:sub>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𝑛</m:t>
                                  </m:r>
                                </m:e>
                              </m:acc>
                            </m:sub>
                            <m:sup>
                              <m:r>
                                <a:rPr lang="de-DE" sz="1600" b="0" i="1">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de-DE" sz="1600" b="0" i="1">
                                  <a:solidFill>
                                    <a:schemeClr val="tx1"/>
                                  </a:solidFill>
                                  <a:latin typeface="Cambria Math" panose="02040503050406030204" pitchFamily="18" charset="0"/>
                                </a:rPr>
                                <m:t>𝑡</m:t>
                              </m:r>
                              <m:r>
                                <a:rPr lang="de-DE" sz="1600" b="0">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𝜏</m:t>
                                  </m:r>
                                </m:e>
                                <m:sub>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𝑛</m:t>
                                      </m:r>
                                    </m:e>
                                  </m:acc>
                                  <m:r>
                                    <a:rPr lang="de-DE" sz="1600" b="0" i="1">
                                      <a:solidFill>
                                        <a:schemeClr val="tx1"/>
                                      </a:solidFill>
                                      <a:latin typeface="Cambria Math" panose="02040503050406030204" pitchFamily="18" charset="0"/>
                                    </a:rPr>
                                    <m:t>𝑛</m:t>
                                  </m:r>
                                </m:sub>
                              </m:sSub>
                            </m:e>
                          </m:d>
                        </m:e>
                      </m:nary>
                    </m:oMath>
                  </m:oMathPara>
                </a14:m>
                <a:endParaRPr lang="en-US" sz="1600" dirty="0">
                  <a:solidFill>
                    <a:schemeClr val="tx1"/>
                  </a:solidFill>
                </a:endParaRPr>
              </a:p>
            </p:txBody>
          </p:sp>
        </mc:Choice>
        <mc:Fallback xmlns="">
          <p:sp>
            <p:nvSpPr>
              <p:cNvPr id="94" name="Rounded Rectangle 93">
                <a:extLst>
                  <a:ext uri="{FF2B5EF4-FFF2-40B4-BE49-F238E27FC236}">
                    <a16:creationId xmlns:a16="http://schemas.microsoft.com/office/drawing/2014/main" id="{B7A6A97C-0652-6541-925E-5452E3BCBE3B}"/>
                  </a:ext>
                </a:extLst>
              </p:cNvPr>
              <p:cNvSpPr>
                <a:spLocks noRot="1" noChangeAspect="1" noMove="1" noResize="1" noEditPoints="1" noAdjustHandles="1" noChangeArrowheads="1" noChangeShapeType="1" noTextEdit="1"/>
              </p:cNvSpPr>
              <p:nvPr/>
            </p:nvSpPr>
            <p:spPr>
              <a:xfrm>
                <a:off x="251520" y="2875320"/>
                <a:ext cx="3312368" cy="1608405"/>
              </a:xfrm>
              <a:prstGeom prst="roundRect">
                <a:avLst/>
              </a:prstGeom>
              <a:blipFill>
                <a:blip r:embed="rId9"/>
                <a:stretch>
                  <a:fillRect t="-7031" b="-63281"/>
                </a:stretch>
              </a:blipFill>
              <a:ln>
                <a:noFill/>
              </a:ln>
            </p:spPr>
            <p:txBody>
              <a:bodyPr/>
              <a:lstStyle/>
              <a:p>
                <a:r>
                  <a:rPr lang="en-DE">
                    <a:noFill/>
                  </a:rPr>
                  <a:t> </a:t>
                </a:r>
              </a:p>
            </p:txBody>
          </p:sp>
        </mc:Fallback>
      </mc:AlternateContent>
      <p:sp>
        <p:nvSpPr>
          <p:cNvPr id="100" name="Titel 1">
            <a:extLst>
              <a:ext uri="{FF2B5EF4-FFF2-40B4-BE49-F238E27FC236}">
                <a16:creationId xmlns:a16="http://schemas.microsoft.com/office/drawing/2014/main" id="{6875ECAD-28C8-4142-96C0-2BFA5314718D}"/>
              </a:ext>
            </a:extLst>
          </p:cNvPr>
          <p:cNvSpPr>
            <a:spLocks noGrp="1"/>
          </p:cNvSpPr>
          <p:nvPr>
            <p:ph type="title"/>
          </p:nvPr>
        </p:nvSpPr>
        <p:spPr bwMode="auto">
          <a:xfrm>
            <a:off x="0" y="663523"/>
            <a:ext cx="7145550" cy="372458"/>
          </a:xfrm>
        </p:spPr>
        <p:txBody>
          <a:bodyPr>
            <a:noAutofit/>
          </a:bodyPr>
          <a:lstStyle/>
          <a:p>
            <a:pPr algn="ctr"/>
            <a:r>
              <a:rPr lang="en-DE" sz="2400" i="1" dirty="0">
                <a:latin typeface="Trebuchet MS" panose="020B0703020202090204" pitchFamily="34" charset="0"/>
              </a:rPr>
              <a:t>TVB to NEST coupling via direct parameter update</a:t>
            </a:r>
          </a:p>
        </p:txBody>
      </p:sp>
      <p:sp>
        <p:nvSpPr>
          <p:cNvPr id="15" name="Titel 1">
            <a:extLst>
              <a:ext uri="{FF2B5EF4-FFF2-40B4-BE49-F238E27FC236}">
                <a16:creationId xmlns:a16="http://schemas.microsoft.com/office/drawing/2014/main" id="{C07BF97B-FFFC-7944-9000-BEC5E33DD69C}"/>
              </a:ext>
            </a:extLst>
          </p:cNvPr>
          <p:cNvSpPr txBox="1">
            <a:spLocks/>
          </p:cNvSpPr>
          <p:nvPr/>
        </p:nvSpPr>
        <p:spPr bwMode="auto">
          <a:xfrm>
            <a:off x="-95428" y="-205197"/>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cxnSp>
        <p:nvCxnSpPr>
          <p:cNvPr id="77" name="Straight Arrow Connector 76">
            <a:extLst>
              <a:ext uri="{FF2B5EF4-FFF2-40B4-BE49-F238E27FC236}">
                <a16:creationId xmlns:a16="http://schemas.microsoft.com/office/drawing/2014/main" id="{A8480774-5065-B349-AAA4-46A09E62A129}"/>
              </a:ext>
            </a:extLst>
          </p:cNvPr>
          <p:cNvCxnSpPr>
            <a:cxnSpLocks/>
            <a:stCxn id="94" idx="3"/>
            <a:endCxn id="71" idx="1"/>
          </p:cNvCxnSpPr>
          <p:nvPr/>
        </p:nvCxnSpPr>
        <p:spPr>
          <a:xfrm flipV="1">
            <a:off x="3563888" y="3254398"/>
            <a:ext cx="4044110" cy="4251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A11676-2176-5240-872F-995F9B51CA68}"/>
              </a:ext>
            </a:extLst>
          </p:cNvPr>
          <p:cNvCxnSpPr>
            <a:cxnSpLocks/>
            <a:stCxn id="94" idx="3"/>
            <a:endCxn id="72" idx="1"/>
          </p:cNvCxnSpPr>
          <p:nvPr/>
        </p:nvCxnSpPr>
        <p:spPr>
          <a:xfrm>
            <a:off x="3563888" y="3679523"/>
            <a:ext cx="4032449" cy="6293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27C80F4-B4EF-D647-A082-77D1EAA4FD62}"/>
                  </a:ext>
                </a:extLst>
              </p:cNvPr>
              <p:cNvSpPr/>
              <p:nvPr/>
            </p:nvSpPr>
            <p:spPr>
              <a:xfrm>
                <a:off x="4114961" y="2958400"/>
                <a:ext cx="2661241" cy="3784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de-DE" sz="1600" i="1">
                              <a:latin typeface="Cambria Math" panose="02040503050406030204" pitchFamily="18" charset="0"/>
                            </a:rPr>
                          </m:ctrlPr>
                        </m:sSubSupPr>
                        <m:e>
                          <m:r>
                            <a:rPr lang="en-US" sz="1600" i="1">
                              <a:latin typeface="Cambria Math" panose="02040503050406030204" pitchFamily="18" charset="0"/>
                            </a:rPr>
                            <m:t>𝐼</m:t>
                          </m:r>
                        </m:e>
                        <m:sub>
                          <m:r>
                            <a:rPr lang="de-DE" sz="1600" i="1">
                              <a:latin typeface="Cambria Math" panose="02040503050406030204" pitchFamily="18" charset="0"/>
                            </a:rPr>
                            <m:t>𝑛</m:t>
                          </m:r>
                        </m:sub>
                        <m:sup>
                          <m:r>
                            <a:rPr lang="en-US" sz="1600" i="1">
                              <a:latin typeface="Cambria Math" panose="02040503050406030204" pitchFamily="18" charset="0"/>
                            </a:rPr>
                            <m:t>𝑒𝑥𝑡</m:t>
                          </m:r>
                        </m:sup>
                      </m:sSubSup>
                      <m:d>
                        <m:dPr>
                          <m:ctrlPr>
                            <a:rPr lang="de-DE" sz="1600" i="1">
                              <a:latin typeface="Cambria Math" panose="02040503050406030204" pitchFamily="18" charset="0"/>
                            </a:rPr>
                          </m:ctrlPr>
                        </m:dPr>
                        <m:e>
                          <m:r>
                            <a:rPr lang="de-DE" sz="1600" i="1">
                              <a:latin typeface="Cambria Math" panose="02040503050406030204" pitchFamily="18" charset="0"/>
                            </a:rPr>
                            <m:t>𝑡</m:t>
                          </m:r>
                        </m:e>
                      </m:d>
                      <m:r>
                        <a:rPr lang="en-US" sz="160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𝑁</m:t>
                          </m:r>
                        </m:e>
                        <m:sub>
                          <m:r>
                            <a:rPr lang="en-US" sz="1600" i="1">
                              <a:latin typeface="Cambria Math" panose="02040503050406030204" pitchFamily="18" charset="0"/>
                            </a:rPr>
                            <m:t>𝐸</m:t>
                          </m:r>
                        </m:sub>
                      </m:sSub>
                      <m:sSub>
                        <m:sSubPr>
                          <m:ctrlPr>
                            <a:rPr lang="de-DE" sz="1600" i="1">
                              <a:latin typeface="Cambria Math" panose="02040503050406030204" pitchFamily="18" charset="0"/>
                            </a:rPr>
                          </m:ctrlPr>
                        </m:sSubPr>
                        <m:e>
                          <m:r>
                            <a:rPr lang="de-DE" sz="1600" i="1">
                              <a:latin typeface="Cambria Math" panose="02040503050406030204" pitchFamily="18" charset="0"/>
                            </a:rPr>
                            <m:t>𝐽</m:t>
                          </m:r>
                        </m:e>
                        <m:sub>
                          <m:r>
                            <a:rPr lang="de-DE" sz="1600" i="1">
                              <a:latin typeface="Cambria Math" panose="02040503050406030204" pitchFamily="18" charset="0"/>
                            </a:rPr>
                            <m:t>𝑁𝑀𝐷𝐴</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𝑆</m:t>
                          </m:r>
                        </m:e>
                        <m:sub>
                          <m:r>
                            <a:rPr lang="en-US" sz="1600" i="1">
                              <a:latin typeface="Cambria Math" panose="02040503050406030204" pitchFamily="18" charset="0"/>
                            </a:rPr>
                            <m:t>𝑛</m:t>
                          </m:r>
                        </m:sub>
                        <m:sup>
                          <m:r>
                            <a:rPr lang="en-US" sz="1600" i="1">
                              <a:latin typeface="Cambria Math" panose="02040503050406030204" pitchFamily="18" charset="0"/>
                            </a:rPr>
                            <m:t>𝑐𝑜𝑢𝑝𝑙</m:t>
                          </m:r>
                        </m:sup>
                      </m:sSubSup>
                      <m:d>
                        <m:dPr>
                          <m:ctrlPr>
                            <a:rPr lang="de-DE" sz="1600" i="1">
                              <a:latin typeface="Cambria Math" panose="02040503050406030204" pitchFamily="18" charset="0"/>
                            </a:rPr>
                          </m:ctrlPr>
                        </m:dPr>
                        <m:e>
                          <m:r>
                            <a:rPr lang="de-DE" sz="1600" i="1">
                              <a:latin typeface="Cambria Math" panose="02040503050406030204" pitchFamily="18" charset="0"/>
                            </a:rPr>
                            <m:t>𝑡</m:t>
                          </m:r>
                        </m:e>
                      </m:d>
                    </m:oMath>
                  </m:oMathPara>
                </a14:m>
                <a:endParaRPr lang="en-DE" sz="1600" dirty="0"/>
              </a:p>
            </p:txBody>
          </p:sp>
        </mc:Choice>
        <mc:Fallback xmlns="">
          <p:sp>
            <p:nvSpPr>
              <p:cNvPr id="2" name="Rectangle 1">
                <a:extLst>
                  <a:ext uri="{FF2B5EF4-FFF2-40B4-BE49-F238E27FC236}">
                    <a16:creationId xmlns:a16="http://schemas.microsoft.com/office/drawing/2014/main" id="{927C80F4-B4EF-D647-A082-77D1EAA4FD62}"/>
                  </a:ext>
                </a:extLst>
              </p:cNvPr>
              <p:cNvSpPr>
                <a:spLocks noRot="1" noChangeAspect="1" noMove="1" noResize="1" noEditPoints="1" noAdjustHandles="1" noChangeArrowheads="1" noChangeShapeType="1" noTextEdit="1"/>
              </p:cNvSpPr>
              <p:nvPr/>
            </p:nvSpPr>
            <p:spPr>
              <a:xfrm>
                <a:off x="4114961" y="2958400"/>
                <a:ext cx="2661241" cy="378437"/>
              </a:xfrm>
              <a:prstGeom prst="rect">
                <a:avLst/>
              </a:prstGeom>
              <a:blipFill>
                <a:blip r:embed="rId10"/>
                <a:stretch>
                  <a:fillRect b="-322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BF204F6-ADB7-4744-B47B-AFC63477AFEB}"/>
                  </a:ext>
                </a:extLst>
              </p:cNvPr>
              <p:cNvSpPr/>
              <p:nvPr/>
            </p:nvSpPr>
            <p:spPr bwMode="auto">
              <a:xfrm>
                <a:off x="4114961" y="4182496"/>
                <a:ext cx="2770567" cy="3784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de-DE" sz="1600" i="1">
                              <a:latin typeface="Cambria Math" panose="02040503050406030204" pitchFamily="18" charset="0"/>
                            </a:rPr>
                          </m:ctrlPr>
                        </m:sSubSupPr>
                        <m:e>
                          <m:r>
                            <a:rPr lang="en-US" sz="1600" i="1">
                              <a:latin typeface="Cambria Math" panose="02040503050406030204" pitchFamily="18" charset="0"/>
                            </a:rPr>
                            <m:t>𝐼</m:t>
                          </m:r>
                        </m:e>
                        <m:sub>
                          <m:r>
                            <a:rPr lang="de-DE" sz="1600" i="1">
                              <a:latin typeface="Cambria Math" panose="02040503050406030204" pitchFamily="18" charset="0"/>
                            </a:rPr>
                            <m:t>𝑛</m:t>
                          </m:r>
                        </m:sub>
                        <m:sup>
                          <m:r>
                            <a:rPr lang="en-US" sz="1600" i="1">
                              <a:latin typeface="Cambria Math" panose="02040503050406030204" pitchFamily="18" charset="0"/>
                            </a:rPr>
                            <m:t>𝑒𝑥𝑡</m:t>
                          </m:r>
                        </m:sup>
                      </m:sSubSup>
                      <m:d>
                        <m:dPr>
                          <m:ctrlPr>
                            <a:rPr lang="de-DE" sz="1600" i="1">
                              <a:latin typeface="Cambria Math" panose="02040503050406030204" pitchFamily="18" charset="0"/>
                            </a:rPr>
                          </m:ctrlPr>
                        </m:dPr>
                        <m:e>
                          <m:r>
                            <a:rPr lang="de-DE" sz="1600" i="1">
                              <a:latin typeface="Cambria Math" panose="02040503050406030204" pitchFamily="18" charset="0"/>
                            </a:rPr>
                            <m:t>𝑡</m:t>
                          </m:r>
                        </m:e>
                      </m:d>
                      <m:r>
                        <a:rPr lang="en-US" sz="160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𝑁</m:t>
                          </m:r>
                        </m:e>
                        <m:sub>
                          <m:r>
                            <a:rPr lang="en-US" sz="1600" i="1">
                              <a:latin typeface="Cambria Math" panose="02040503050406030204" pitchFamily="18" charset="0"/>
                            </a:rPr>
                            <m:t>𝐸</m:t>
                          </m:r>
                        </m:sub>
                      </m:sSub>
                      <m:sSub>
                        <m:sSubPr>
                          <m:ctrlPr>
                            <a:rPr lang="de-DE" sz="1600" i="1">
                              <a:latin typeface="Cambria Math" panose="02040503050406030204" pitchFamily="18" charset="0"/>
                            </a:rPr>
                          </m:ctrlPr>
                        </m:sSubPr>
                        <m:e>
                          <m:r>
                            <a:rPr lang="de-DE" sz="1600" i="1">
                              <a:latin typeface="Cambria Math" panose="02040503050406030204" pitchFamily="18" charset="0"/>
                            </a:rPr>
                            <m:t>𝐽</m:t>
                          </m:r>
                        </m:e>
                        <m:sub>
                          <m:r>
                            <a:rPr lang="de-DE" sz="1600" i="1">
                              <a:latin typeface="Cambria Math" panose="02040503050406030204" pitchFamily="18" charset="0"/>
                            </a:rPr>
                            <m:t>𝑁𝑀𝐷𝐴</m:t>
                          </m:r>
                        </m:sub>
                      </m:sSub>
                      <m:r>
                        <a:rPr lang="en-US" sz="1600" i="1">
                          <a:latin typeface="Cambria Math" panose="02040503050406030204" pitchFamily="18" charset="0"/>
                          <a:ea typeface="Cambria Math" panose="02040503050406030204" pitchFamily="18" charset="0"/>
                        </a:rPr>
                        <m:t>𝜆</m:t>
                      </m:r>
                      <m:sSubSup>
                        <m:sSubSupPr>
                          <m:ctrlPr>
                            <a:rPr lang="en-US" sz="1600" i="1">
                              <a:latin typeface="Cambria Math" panose="02040503050406030204" pitchFamily="18" charset="0"/>
                            </a:rPr>
                          </m:ctrlPr>
                        </m:sSubSupPr>
                        <m:e>
                          <m:r>
                            <a:rPr lang="en-US" sz="1600" i="1">
                              <a:latin typeface="Cambria Math" panose="02040503050406030204" pitchFamily="18" charset="0"/>
                            </a:rPr>
                            <m:t>𝑆</m:t>
                          </m:r>
                        </m:e>
                        <m:sub>
                          <m:r>
                            <a:rPr lang="en-US" sz="1600" i="1">
                              <a:latin typeface="Cambria Math" panose="02040503050406030204" pitchFamily="18" charset="0"/>
                            </a:rPr>
                            <m:t>𝑛</m:t>
                          </m:r>
                        </m:sub>
                        <m:sup>
                          <m:r>
                            <a:rPr lang="en-US" sz="1600" i="1">
                              <a:latin typeface="Cambria Math" panose="02040503050406030204" pitchFamily="18" charset="0"/>
                            </a:rPr>
                            <m:t>𝑐𝑜𝑢𝑝𝑙</m:t>
                          </m:r>
                        </m:sup>
                      </m:sSubSup>
                      <m:d>
                        <m:dPr>
                          <m:ctrlPr>
                            <a:rPr lang="de-DE" sz="1600" i="1">
                              <a:latin typeface="Cambria Math" panose="02040503050406030204" pitchFamily="18" charset="0"/>
                            </a:rPr>
                          </m:ctrlPr>
                        </m:dPr>
                        <m:e>
                          <m:r>
                            <a:rPr lang="de-DE" sz="1600" i="1">
                              <a:latin typeface="Cambria Math" panose="02040503050406030204" pitchFamily="18" charset="0"/>
                            </a:rPr>
                            <m:t>𝑡</m:t>
                          </m:r>
                        </m:e>
                      </m:d>
                    </m:oMath>
                  </m:oMathPara>
                </a14:m>
                <a:endParaRPr lang="en-DE" sz="1600" dirty="0"/>
              </a:p>
            </p:txBody>
          </p:sp>
        </mc:Choice>
        <mc:Fallback xmlns="">
          <p:sp>
            <p:nvSpPr>
              <p:cNvPr id="18" name="Rectangle 17">
                <a:extLst>
                  <a:ext uri="{FF2B5EF4-FFF2-40B4-BE49-F238E27FC236}">
                    <a16:creationId xmlns:a16="http://schemas.microsoft.com/office/drawing/2014/main" id="{CBF204F6-ADB7-4744-B47B-AFC63477AFEB}"/>
                  </a:ext>
                </a:extLst>
              </p:cNvPr>
              <p:cNvSpPr>
                <a:spLocks noRot="1" noChangeAspect="1" noMove="1" noResize="1" noEditPoints="1" noAdjustHandles="1" noChangeArrowheads="1" noChangeShapeType="1" noTextEdit="1"/>
              </p:cNvSpPr>
              <p:nvPr/>
            </p:nvSpPr>
            <p:spPr bwMode="auto">
              <a:xfrm>
                <a:off x="4114961" y="4182496"/>
                <a:ext cx="2770567" cy="378437"/>
              </a:xfrm>
              <a:prstGeom prst="rect">
                <a:avLst/>
              </a:prstGeom>
              <a:blipFill>
                <a:blip r:embed="rId11"/>
                <a:stretch>
                  <a:fillRect b="-3226"/>
                </a:stretch>
              </a:blipFill>
            </p:spPr>
            <p:txBody>
              <a:bodyPr/>
              <a:lstStyle/>
              <a:p>
                <a:r>
                  <a:rPr lang="en-DE">
                    <a:noFill/>
                  </a:rPr>
                  <a:t> </a:t>
                </a:r>
              </a:p>
            </p:txBody>
          </p:sp>
        </mc:Fallback>
      </mc:AlternateContent>
      <p:pic>
        <p:nvPicPr>
          <p:cNvPr id="19" name="Picture 2">
            <a:extLst>
              <a:ext uri="{FF2B5EF4-FFF2-40B4-BE49-F238E27FC236}">
                <a16:creationId xmlns:a16="http://schemas.microsoft.com/office/drawing/2014/main" id="{FAA5AF9B-16A5-DD4A-8A14-A7454ED28D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962" y="1487693"/>
            <a:ext cx="894970" cy="37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16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 name="Rectangle 51">
            <a:extLst>
              <a:ext uri="{FF2B5EF4-FFF2-40B4-BE49-F238E27FC236}">
                <a16:creationId xmlns:a16="http://schemas.microsoft.com/office/drawing/2014/main" id="{06517527-B07F-D242-B4C0-E28DEAFDBC05}"/>
              </a:ext>
            </a:extLst>
          </p:cNvPr>
          <p:cNvSpPr/>
          <p:nvPr/>
        </p:nvSpPr>
        <p:spPr>
          <a:xfrm>
            <a:off x="-1" y="1418635"/>
            <a:ext cx="3848608" cy="3601386"/>
          </a:xfrm>
          <a:prstGeom prst="rect">
            <a:avLst/>
          </a:prstGeom>
          <a:solidFill>
            <a:srgbClr val="00B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63">
            <a:extLst>
              <a:ext uri="{FF2B5EF4-FFF2-40B4-BE49-F238E27FC236}">
                <a16:creationId xmlns:a16="http://schemas.microsoft.com/office/drawing/2014/main" id="{8B411488-CDAE-F34C-A32B-866D4755FE9D}"/>
              </a:ext>
            </a:extLst>
          </p:cNvPr>
          <p:cNvSpPr/>
          <p:nvPr/>
        </p:nvSpPr>
        <p:spPr>
          <a:xfrm>
            <a:off x="4010522" y="1418636"/>
            <a:ext cx="5241997" cy="3601386"/>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C05ABB5-14ED-9242-9779-6C44A66A0EBA}"/>
                  </a:ext>
                </a:extLst>
              </p:cNvPr>
              <p:cNvSpPr/>
              <p:nvPr/>
            </p:nvSpPr>
            <p:spPr>
              <a:xfrm>
                <a:off x="7440962" y="1957020"/>
                <a:ext cx="1661404" cy="2990994"/>
              </a:xfrm>
              <a:prstGeom prst="roundRect">
                <a:avLst/>
              </a:prstGeom>
              <a:solidFill>
                <a:srgbClr val="FF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b="1" dirty="0">
                    <a:solidFill>
                      <a:srgbClr val="C00000"/>
                    </a:solidFill>
                    <a:latin typeface="Trebuchet MS" panose="020B0703020202090204" pitchFamily="34" charset="0"/>
                  </a:rPr>
                  <a:t>NEST </a:t>
                </a:r>
              </a:p>
              <a:p>
                <a:pPr algn="ctr"/>
                <a:r>
                  <a:rPr lang="de-DE" sz="2000" b="1" dirty="0">
                    <a:solidFill>
                      <a:srgbClr val="C00000"/>
                    </a:solidFill>
                    <a:latin typeface="Trebuchet MS" panose="020B0703020202090204" pitchFamily="34" charset="0"/>
                  </a:rPr>
                  <a:t>SP </a:t>
                </a:r>
                <a:r>
                  <a:rPr lang="de-DE" sz="2000" b="1" dirty="0" err="1">
                    <a:solidFill>
                      <a:srgbClr val="C00000"/>
                    </a:solidFill>
                    <a:latin typeface="Trebuchet MS" panose="020B0703020202090204" pitchFamily="34" charset="0"/>
                  </a:rPr>
                  <a:t>node</a:t>
                </a:r>
                <a:r>
                  <a:rPr lang="de-DE" sz="2000" b="1" dirty="0">
                    <a:solidFill>
                      <a:srgbClr val="C00000"/>
                    </a:solidFill>
                    <a:latin typeface="Trebuchet MS" panose="020B0703020202090204" pitchFamily="34" charset="0"/>
                  </a:rPr>
                  <a:t> </a:t>
                </a:r>
                <a14:m>
                  <m:oMath xmlns:m="http://schemas.openxmlformats.org/officeDocument/2006/math">
                    <m:r>
                      <a:rPr lang="de-DE" sz="2000" b="1" i="1">
                        <a:solidFill>
                          <a:srgbClr val="C00000"/>
                        </a:solidFill>
                        <a:latin typeface="Cambria Math" panose="02040503050406030204" pitchFamily="18" charset="0"/>
                      </a:rPr>
                      <m:t>𝒏</m:t>
                    </m:r>
                  </m:oMath>
                </a14:m>
                <a:endParaRPr lang="de-DE" sz="2000" b="1" dirty="0">
                  <a:solidFill>
                    <a:srgbClr val="C00000"/>
                  </a:solidFill>
                </a:endParaRPr>
              </a:p>
            </p:txBody>
          </p:sp>
        </mc:Choice>
        <mc:Fallback xmlns="">
          <p:sp>
            <p:nvSpPr>
              <p:cNvPr id="65" name="Rounded Rectangle 64">
                <a:extLst>
                  <a:ext uri="{FF2B5EF4-FFF2-40B4-BE49-F238E27FC236}">
                    <a16:creationId xmlns:a16="http://schemas.microsoft.com/office/drawing/2014/main" id="{6C05ABB5-14ED-9242-9779-6C44A66A0EBA}"/>
                  </a:ext>
                </a:extLst>
              </p:cNvPr>
              <p:cNvSpPr>
                <a:spLocks noRot="1" noChangeAspect="1" noMove="1" noResize="1" noEditPoints="1" noAdjustHandles="1" noChangeArrowheads="1" noChangeShapeType="1" noTextEdit="1"/>
              </p:cNvSpPr>
              <p:nvPr/>
            </p:nvSpPr>
            <p:spPr>
              <a:xfrm>
                <a:off x="7440962" y="1957020"/>
                <a:ext cx="1661404" cy="2990994"/>
              </a:xfrm>
              <a:prstGeom prst="roundRect">
                <a:avLst/>
              </a:prstGeom>
              <a:blipFill>
                <a:blip r:embed="rId3"/>
                <a:stretch>
                  <a:fillRect/>
                </a:stretch>
              </a:blipFill>
              <a:ln w="63500">
                <a:solidFill>
                  <a:srgbClr val="C00000"/>
                </a:solidFill>
              </a:ln>
            </p:spPr>
            <p:txBody>
              <a:bodyPr/>
              <a:lstStyle/>
              <a:p>
                <a:r>
                  <a:rPr lang="en-DE">
                    <a:noFill/>
                  </a:rPr>
                  <a:t> </a:t>
                </a:r>
              </a:p>
            </p:txBody>
          </p:sp>
        </mc:Fallback>
      </mc:AlternateContent>
      <p:pic>
        <p:nvPicPr>
          <p:cNvPr id="67" name="Picture 66">
            <a:extLst>
              <a:ext uri="{FF2B5EF4-FFF2-40B4-BE49-F238E27FC236}">
                <a16:creationId xmlns:a16="http://schemas.microsoft.com/office/drawing/2014/main" id="{D1577F01-F1EC-4C44-8800-8218E4893523}"/>
              </a:ext>
            </a:extLst>
          </p:cNvPr>
          <p:cNvPicPr>
            <a:picLocks noChangeAspect="1"/>
          </p:cNvPicPr>
          <p:nvPr/>
        </p:nvPicPr>
        <p:blipFill>
          <a:blip r:embed="rId4"/>
          <a:stretch>
            <a:fillRect/>
          </a:stretch>
        </p:blipFill>
        <p:spPr>
          <a:xfrm>
            <a:off x="4114961" y="1509870"/>
            <a:ext cx="889087" cy="319350"/>
          </a:xfrm>
          <a:prstGeom prst="rect">
            <a:avLst/>
          </a:prstGeom>
        </p:spPr>
      </p:pic>
      <p:pic>
        <p:nvPicPr>
          <p:cNvPr id="68" name="Picture 67">
            <a:extLst>
              <a:ext uri="{FF2B5EF4-FFF2-40B4-BE49-F238E27FC236}">
                <a16:creationId xmlns:a16="http://schemas.microsoft.com/office/drawing/2014/main" id="{DC9F5029-42FB-344B-B93E-238D48BAAA2E}"/>
              </a:ext>
            </a:extLst>
          </p:cNvPr>
          <p:cNvPicPr>
            <a:picLocks noChangeAspect="1"/>
          </p:cNvPicPr>
          <p:nvPr/>
        </p:nvPicPr>
        <p:blipFill>
          <a:blip r:embed="rId5"/>
          <a:stretch>
            <a:fillRect/>
          </a:stretch>
        </p:blipFill>
        <p:spPr bwMode="auto">
          <a:xfrm>
            <a:off x="118750" y="1522850"/>
            <a:ext cx="636826" cy="351376"/>
          </a:xfrm>
          <a:prstGeom prst="rect">
            <a:avLst/>
          </a:prstGeom>
        </p:spPr>
      </p:pic>
      <mc:AlternateContent xmlns:mc="http://schemas.openxmlformats.org/markup-compatibility/2006" xmlns:a14="http://schemas.microsoft.com/office/drawing/2010/main">
        <mc:Choice Requires="a14">
          <p:sp>
            <p:nvSpPr>
              <p:cNvPr id="71" name="Rounded Rectangle 70">
                <a:extLst>
                  <a:ext uri="{FF2B5EF4-FFF2-40B4-BE49-F238E27FC236}">
                    <a16:creationId xmlns:a16="http://schemas.microsoft.com/office/drawing/2014/main" id="{646F6F65-773F-9D4B-AF40-7663F3D20A3F}"/>
                  </a:ext>
                </a:extLst>
              </p:cNvPr>
              <p:cNvSpPr/>
              <p:nvPr/>
            </p:nvSpPr>
            <p:spPr>
              <a:xfrm>
                <a:off x="7607998" y="2760384"/>
                <a:ext cx="1332453" cy="988027"/>
              </a:xfrm>
              <a:prstGeom prst="roundRect">
                <a:avLst/>
              </a:prstGeom>
              <a:pattFill prst="pct90">
                <a:fgClr>
                  <a:srgbClr val="00B0F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acc>
                            <m:accPr>
                              <m:chr m:val="̇"/>
                              <m:ctrlPr>
                                <a:rPr lang="de-DE" sz="1600" i="1">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𝑉</m:t>
                              </m:r>
                            </m:e>
                          </m:acc>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𝑚</m:t>
                          </m:r>
                        </m:sup>
                      </m:sSubSup>
                    </m:oMath>
                  </m:oMathPara>
                </a14:m>
                <a:endParaRPr lang="de-DE" sz="1600" dirty="0"/>
              </a:p>
            </p:txBody>
          </p:sp>
        </mc:Choice>
        <mc:Fallback xmlns="">
          <p:sp>
            <p:nvSpPr>
              <p:cNvPr id="71" name="Rounded Rectangle 70">
                <a:extLst>
                  <a:ext uri="{FF2B5EF4-FFF2-40B4-BE49-F238E27FC236}">
                    <a16:creationId xmlns:a16="http://schemas.microsoft.com/office/drawing/2014/main" id="{646F6F65-773F-9D4B-AF40-7663F3D20A3F}"/>
                  </a:ext>
                </a:extLst>
              </p:cNvPr>
              <p:cNvSpPr>
                <a:spLocks noRot="1" noChangeAspect="1" noMove="1" noResize="1" noEditPoints="1" noAdjustHandles="1" noChangeArrowheads="1" noChangeShapeType="1" noTextEdit="1"/>
              </p:cNvSpPr>
              <p:nvPr/>
            </p:nvSpPr>
            <p:spPr>
              <a:xfrm>
                <a:off x="7607998" y="2760384"/>
                <a:ext cx="1332453" cy="988027"/>
              </a:xfrm>
              <a:prstGeom prst="roundRect">
                <a:avLst/>
              </a:prstGeom>
              <a:blipFill>
                <a:blip r:embed="rId6"/>
                <a:stretch>
                  <a:fillRect t="-3797"/>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2" name="Rounded Rectangle 71">
                <a:extLst>
                  <a:ext uri="{FF2B5EF4-FFF2-40B4-BE49-F238E27FC236}">
                    <a16:creationId xmlns:a16="http://schemas.microsoft.com/office/drawing/2014/main" id="{B20C870F-2839-E044-915F-8CADCAB4BA7D}"/>
                  </a:ext>
                </a:extLst>
              </p:cNvPr>
              <p:cNvSpPr/>
              <p:nvPr/>
            </p:nvSpPr>
            <p:spPr>
              <a:xfrm>
                <a:off x="7596337" y="3814903"/>
                <a:ext cx="1350754" cy="988027"/>
              </a:xfrm>
              <a:prstGeom prst="roundRect">
                <a:avLst/>
              </a:prstGeom>
              <a:pattFill prst="pct90">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err="1">
                    <a:solidFill>
                      <a:schemeClr val="tx1"/>
                    </a:solidFill>
                    <a:latin typeface="Trebuchet MS" panose="020B0703020202090204" pitchFamily="34" charset="0"/>
                  </a:rPr>
                  <a:t>Inhibitory</a:t>
                </a:r>
                <a:endParaRPr lang="de-DE" sz="1600" dirty="0">
                  <a:solidFill>
                    <a:schemeClr val="tx1"/>
                  </a:solidFill>
                  <a:latin typeface="Trebuchet MS" panose="020B0703020202090204" pitchFamily="34" charset="0"/>
                </a:endParaRP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acc>
                            <m:accPr>
                              <m:chr m:val="̇"/>
                              <m:ctrlPr>
                                <a:rPr lang="de-DE" sz="1600" i="1">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𝑉</m:t>
                              </m:r>
                            </m:e>
                          </m:acc>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𝑚</m:t>
                          </m:r>
                        </m:sup>
                      </m:sSubSup>
                    </m:oMath>
                  </m:oMathPara>
                </a14:m>
                <a:endParaRPr lang="de-DE" sz="1600" dirty="0"/>
              </a:p>
            </p:txBody>
          </p:sp>
        </mc:Choice>
        <mc:Fallback xmlns="">
          <p:sp>
            <p:nvSpPr>
              <p:cNvPr id="72" name="Rounded Rectangle 71">
                <a:extLst>
                  <a:ext uri="{FF2B5EF4-FFF2-40B4-BE49-F238E27FC236}">
                    <a16:creationId xmlns:a16="http://schemas.microsoft.com/office/drawing/2014/main" id="{B20C870F-2839-E044-915F-8CADCAB4BA7D}"/>
                  </a:ext>
                </a:extLst>
              </p:cNvPr>
              <p:cNvSpPr>
                <a:spLocks noRot="1" noChangeAspect="1" noMove="1" noResize="1" noEditPoints="1" noAdjustHandles="1" noChangeArrowheads="1" noChangeShapeType="1" noTextEdit="1"/>
              </p:cNvSpPr>
              <p:nvPr/>
            </p:nvSpPr>
            <p:spPr>
              <a:xfrm>
                <a:off x="7596337" y="3814903"/>
                <a:ext cx="1350754" cy="988027"/>
              </a:xfrm>
              <a:prstGeom prst="roundRect">
                <a:avLst/>
              </a:prstGeom>
              <a:blipFill>
                <a:blip r:embed="rId7"/>
                <a:stretch>
                  <a:fillRect t="-5128"/>
                </a:stretch>
              </a:blipFill>
              <a:ln>
                <a:noFill/>
              </a:ln>
            </p:spPr>
            <p:txBody>
              <a:bodyPr/>
              <a:lstStyle/>
              <a:p>
                <a:r>
                  <a:rPr lang="en-DE">
                    <a:noFill/>
                  </a:rPr>
                  <a:t> </a:t>
                </a:r>
              </a:p>
            </p:txBody>
          </p:sp>
        </mc:Fallback>
      </mc:AlternateContent>
      <p:sp>
        <p:nvSpPr>
          <p:cNvPr id="80" name="Rectangle 79">
            <a:extLst>
              <a:ext uri="{FF2B5EF4-FFF2-40B4-BE49-F238E27FC236}">
                <a16:creationId xmlns:a16="http://schemas.microsoft.com/office/drawing/2014/main" id="{52AB062A-016E-8C4B-BB82-047F7410AFF4}"/>
              </a:ext>
            </a:extLst>
          </p:cNvPr>
          <p:cNvSpPr/>
          <p:nvPr/>
        </p:nvSpPr>
        <p:spPr>
          <a:xfrm>
            <a:off x="4018570" y="2116724"/>
            <a:ext cx="3344184" cy="707886"/>
          </a:xfrm>
          <a:prstGeom prst="rect">
            <a:avLst/>
          </a:prstGeom>
        </p:spPr>
        <p:txBody>
          <a:bodyPr wrap="none">
            <a:spAutoFit/>
          </a:bodyPr>
          <a:lstStyle/>
          <a:p>
            <a:pPr algn="ctr"/>
            <a:r>
              <a:rPr lang="en-US" sz="2000" dirty="0">
                <a:latin typeface="Trebuchet MS" panose="020B0703020202090204" pitchFamily="34" charset="0"/>
                <a:cs typeface="Calibri" panose="020F0502020204030204" pitchFamily="34" charset="0"/>
              </a:rPr>
              <a:t>NEST </a:t>
            </a:r>
          </a:p>
          <a:p>
            <a:pPr algn="ctr"/>
            <a:r>
              <a:rPr lang="en-US" sz="2000" dirty="0">
                <a:latin typeface="Trebuchet MS" panose="020B0703020202090204" pitchFamily="34" charset="0"/>
                <a:cs typeface="Calibri" panose="020F0502020204030204" pitchFamily="34" charset="0"/>
              </a:rPr>
              <a:t>external current parameter</a:t>
            </a:r>
          </a:p>
        </p:txBody>
      </p:sp>
      <mc:AlternateContent xmlns:mc="http://schemas.openxmlformats.org/markup-compatibility/2006" xmlns:a14="http://schemas.microsoft.com/office/drawing/2010/main">
        <mc:Choice Requires="a14">
          <p:sp>
            <p:nvSpPr>
              <p:cNvPr id="93" name="Rounded Rectangle 92">
                <a:extLst>
                  <a:ext uri="{FF2B5EF4-FFF2-40B4-BE49-F238E27FC236}">
                    <a16:creationId xmlns:a16="http://schemas.microsoft.com/office/drawing/2014/main" id="{F2359430-2CD0-D840-A48A-2D56B6BE8F42}"/>
                  </a:ext>
                </a:extLst>
              </p:cNvPr>
              <p:cNvSpPr/>
              <p:nvPr/>
            </p:nvSpPr>
            <p:spPr>
              <a:xfrm>
                <a:off x="95860" y="2130976"/>
                <a:ext cx="3612044" cy="2600908"/>
              </a:xfrm>
              <a:prstGeom prst="roundRect">
                <a:avLst/>
              </a:prstGeom>
              <a:solidFill>
                <a:srgbClr val="C0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rgbClr val="C00000"/>
                    </a:solidFill>
                    <a:latin typeface="Trebuchet MS" panose="020B0703020202090204" pitchFamily="34" charset="0"/>
                    <a:cs typeface="Calibri" panose="020F0502020204030204" pitchFamily="34" charset="0"/>
                  </a:rPr>
                  <a:t>SP node </a:t>
                </a:r>
                <a14:m>
                  <m:oMath xmlns:m="http://schemas.openxmlformats.org/officeDocument/2006/math">
                    <m:r>
                      <a:rPr lang="en-US" sz="2000" b="1" i="1" smtClean="0">
                        <a:solidFill>
                          <a:srgbClr val="C00000"/>
                        </a:solidFill>
                        <a:latin typeface="Cambria Math" panose="02040503050406030204" pitchFamily="18" charset="0"/>
                      </a:rPr>
                      <m:t>𝒏</m:t>
                    </m:r>
                  </m:oMath>
                </a14:m>
                <a:r>
                  <a:rPr lang="en-US" sz="2000" b="1" dirty="0">
                    <a:solidFill>
                      <a:srgbClr val="C00000"/>
                    </a:solidFill>
                    <a:latin typeface="Calibri" panose="020F0502020204030204" pitchFamily="34" charset="0"/>
                    <a:cs typeface="Calibri" panose="020F0502020204030204" pitchFamily="34" charset="0"/>
                  </a:rPr>
                  <a:t> </a:t>
                </a:r>
                <a:r>
                  <a:rPr lang="en-US" sz="2000" b="1" dirty="0">
                    <a:solidFill>
                      <a:srgbClr val="C00000"/>
                    </a:solidFill>
                    <a:latin typeface="Trebuchet MS" panose="020B0703020202090204" pitchFamily="34" charset="0"/>
                    <a:cs typeface="Calibri" panose="020F0502020204030204" pitchFamily="34" charset="0"/>
                  </a:rPr>
                  <a:t>in TVB</a:t>
                </a:r>
              </a:p>
            </p:txBody>
          </p:sp>
        </mc:Choice>
        <mc:Fallback xmlns="">
          <p:sp>
            <p:nvSpPr>
              <p:cNvPr id="93" name="Rounded Rectangle 92">
                <a:extLst>
                  <a:ext uri="{FF2B5EF4-FFF2-40B4-BE49-F238E27FC236}">
                    <a16:creationId xmlns:a16="http://schemas.microsoft.com/office/drawing/2014/main" id="{F2359430-2CD0-D840-A48A-2D56B6BE8F42}"/>
                  </a:ext>
                </a:extLst>
              </p:cNvPr>
              <p:cNvSpPr>
                <a:spLocks noRot="1" noChangeAspect="1" noMove="1" noResize="1" noEditPoints="1" noAdjustHandles="1" noChangeArrowheads="1" noChangeShapeType="1" noTextEdit="1"/>
              </p:cNvSpPr>
              <p:nvPr/>
            </p:nvSpPr>
            <p:spPr>
              <a:xfrm>
                <a:off x="95860" y="2130976"/>
                <a:ext cx="3612044" cy="2600908"/>
              </a:xfrm>
              <a:prstGeom prst="roundRect">
                <a:avLst/>
              </a:prstGeom>
              <a:blipFill>
                <a:blip r:embed="rId8"/>
                <a:stretch>
                  <a:fillRect/>
                </a:stretch>
              </a:blipFill>
              <a:ln w="63500">
                <a:solidFill>
                  <a:srgbClr val="C00000"/>
                </a:solid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4" name="Rounded Rectangle 93">
                <a:extLst>
                  <a:ext uri="{FF2B5EF4-FFF2-40B4-BE49-F238E27FC236}">
                    <a16:creationId xmlns:a16="http://schemas.microsoft.com/office/drawing/2014/main" id="{B7A6A97C-0652-6541-925E-5452E3BCBE3B}"/>
                  </a:ext>
                </a:extLst>
              </p:cNvPr>
              <p:cNvSpPr/>
              <p:nvPr/>
            </p:nvSpPr>
            <p:spPr>
              <a:xfrm>
                <a:off x="251520" y="2875320"/>
                <a:ext cx="3312368" cy="16084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 </a:t>
                </a: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a:solidFill>
                      <a:schemeClr val="tx1"/>
                    </a:solidFill>
                    <a:latin typeface="Trebuchet MS" panose="020B0703020202090204" pitchFamily="34" charset="0"/>
                  </a:rPr>
                  <a:t>large-</a:t>
                </a:r>
                <a:r>
                  <a:rPr lang="de-DE" sz="1600" dirty="0" err="1">
                    <a:solidFill>
                      <a:schemeClr val="tx1"/>
                    </a:solidFill>
                    <a:latin typeface="Trebuchet MS" panose="020B0703020202090204" pitchFamily="34" charset="0"/>
                  </a:rPr>
                  <a:t>scale</a:t>
                </a:r>
                <a:r>
                  <a:rPr lang="de-DE" sz="1600" dirty="0">
                    <a:solidFill>
                      <a:schemeClr val="tx1"/>
                    </a:solidFill>
                    <a:latin typeface="Trebuchet MS" panose="020B0703020202090204" pitchFamily="34" charset="0"/>
                  </a:rPr>
                  <a:t> </a:t>
                </a:r>
                <a:r>
                  <a:rPr lang="de-DE" sz="1600" dirty="0" err="1">
                    <a:solidFill>
                      <a:schemeClr val="tx1"/>
                    </a:solidFill>
                    <a:latin typeface="Trebuchet MS" panose="020B0703020202090204" pitchFamily="34" charset="0"/>
                  </a:rPr>
                  <a:t>delayed</a:t>
                </a:r>
                <a:r>
                  <a:rPr lang="de-DE" sz="1600" dirty="0">
                    <a:solidFill>
                      <a:schemeClr val="tx1"/>
                    </a:solidFill>
                    <a:latin typeface="Trebuchet MS" panose="020B0703020202090204" pitchFamily="34" charset="0"/>
                  </a:rPr>
                  <a:t> </a:t>
                </a:r>
                <a:r>
                  <a:rPr lang="de-DE" sz="1600" dirty="0" err="1">
                    <a:solidFill>
                      <a:schemeClr val="tx1"/>
                    </a:solidFill>
                    <a:latin typeface="Trebuchet MS" panose="020B0703020202090204" pitchFamily="34" charset="0"/>
                  </a:rPr>
                  <a:t>coupling</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
                    </m:oMathParaPr>
                    <m:oMath xmlns:m="http://schemas.openxmlformats.org/officeDocument/2006/math">
                      <m:sSubSup>
                        <m:sSubSupPr>
                          <m:ctrlPr>
                            <a:rPr lang="en-US" sz="1600" i="1" smtClean="0">
                              <a:solidFill>
                                <a:schemeClr val="tx1"/>
                              </a:solidFill>
                              <a:latin typeface="Cambria Math" panose="02040503050406030204" pitchFamily="18" charset="0"/>
                            </a:rPr>
                          </m:ctrlPr>
                        </m:sSubSupPr>
                        <m:e>
                          <m:r>
                            <a:rPr lang="en-US" sz="1600" b="0" i="1">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𝑛</m:t>
                          </m:r>
                        </m:sub>
                        <m:sup>
                          <m:r>
                            <a:rPr lang="en-US" sz="1600" b="0" i="1">
                              <a:solidFill>
                                <a:schemeClr val="tx1"/>
                              </a:solidFill>
                              <a:latin typeface="Cambria Math" panose="02040503050406030204" pitchFamily="18" charset="0"/>
                            </a:rPr>
                            <m:t>𝑐𝑜𝑢𝑝𝑙</m:t>
                          </m:r>
                        </m:sup>
                      </m:sSubSup>
                      <m:d>
                        <m:dPr>
                          <m:ctrlPr>
                            <a:rPr lang="de-DE" sz="1600" i="1">
                              <a:solidFill>
                                <a:schemeClr val="tx1"/>
                              </a:solidFill>
                              <a:latin typeface="Cambria Math" panose="02040503050406030204" pitchFamily="18" charset="0"/>
                            </a:rPr>
                          </m:ctrlPr>
                        </m:dPr>
                        <m:e>
                          <m:r>
                            <a:rPr lang="de-DE" sz="1600" b="0" i="1">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𝐺</m:t>
                      </m:r>
                      <m:nary>
                        <m:naryPr>
                          <m:chr m:val="∑"/>
                          <m:limLoc m:val="undOvr"/>
                          <m:supHide m:val="on"/>
                          <m:ctrlPr>
                            <a:rPr lang="de-DE" sz="1600" i="1">
                              <a:solidFill>
                                <a:schemeClr val="tx1"/>
                              </a:solidFill>
                              <a:latin typeface="Cambria Math" panose="02040503050406030204" pitchFamily="18" charset="0"/>
                            </a:rPr>
                          </m:ctrlPr>
                        </m:naryPr>
                        <m:sub>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𝑛</m:t>
                              </m:r>
                            </m:e>
                          </m:acc>
                        </m:sub>
                        <m:sup/>
                        <m:e>
                          <m:sSub>
                            <m:sSubPr>
                              <m:ctrlPr>
                                <a:rPr lang="de-DE" sz="1600" i="1" smtClean="0">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𝐶</m:t>
                              </m:r>
                            </m:e>
                            <m:sub>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𝑛</m:t>
                                  </m:r>
                                </m:e>
                              </m:acc>
                              <m:r>
                                <a:rPr lang="de-DE" sz="1600" b="0" i="1">
                                  <a:solidFill>
                                    <a:schemeClr val="tx1"/>
                                  </a:solidFill>
                                  <a:latin typeface="Cambria Math" panose="02040503050406030204" pitchFamily="18" charset="0"/>
                                </a:rPr>
                                <m:t>𝑛</m:t>
                              </m:r>
                            </m:sub>
                          </m:sSub>
                          <m:sSubSup>
                            <m:sSubSupPr>
                              <m:ctrlPr>
                                <a:rPr lang="de-DE" sz="1600" i="1">
                                  <a:solidFill>
                                    <a:schemeClr val="tx1"/>
                                  </a:solidFill>
                                  <a:latin typeface="Cambria Math" panose="02040503050406030204" pitchFamily="18" charset="0"/>
                                </a:rPr>
                              </m:ctrlPr>
                            </m:sSubSupPr>
                            <m:e>
                              <m:r>
                                <a:rPr lang="de-DE" sz="1600" b="0" i="1">
                                  <a:solidFill>
                                    <a:schemeClr val="tx1"/>
                                  </a:solidFill>
                                  <a:latin typeface="Cambria Math" panose="02040503050406030204" pitchFamily="18" charset="0"/>
                                </a:rPr>
                                <m:t>𝑆</m:t>
                              </m:r>
                            </m:e>
                            <m:sub>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𝑛</m:t>
                                  </m:r>
                                </m:e>
                              </m:acc>
                            </m:sub>
                            <m:sup>
                              <m:r>
                                <a:rPr lang="de-DE" sz="1600" b="0" i="1">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de-DE" sz="1600" b="0" i="1">
                                  <a:solidFill>
                                    <a:schemeClr val="tx1"/>
                                  </a:solidFill>
                                  <a:latin typeface="Cambria Math" panose="02040503050406030204" pitchFamily="18" charset="0"/>
                                </a:rPr>
                                <m:t>𝑡</m:t>
                              </m:r>
                              <m:r>
                                <a:rPr lang="de-DE" sz="1600" b="0">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a:solidFill>
                                        <a:schemeClr val="tx1"/>
                                      </a:solidFill>
                                      <a:latin typeface="Cambria Math" panose="02040503050406030204" pitchFamily="18" charset="0"/>
                                    </a:rPr>
                                    <m:t>𝜏</m:t>
                                  </m:r>
                                </m:e>
                                <m:sub>
                                  <m:acc>
                                    <m:accPr>
                                      <m:chr m:val="́"/>
                                      <m:ctrlPr>
                                        <a:rPr lang="de-DE" sz="1600" i="1">
                                          <a:solidFill>
                                            <a:schemeClr val="tx1"/>
                                          </a:solidFill>
                                          <a:latin typeface="Cambria Math" panose="02040503050406030204" pitchFamily="18" charset="0"/>
                                        </a:rPr>
                                      </m:ctrlPr>
                                    </m:accPr>
                                    <m:e>
                                      <m:r>
                                        <a:rPr lang="de-DE" sz="1600" b="0" i="1">
                                          <a:solidFill>
                                            <a:schemeClr val="tx1"/>
                                          </a:solidFill>
                                          <a:latin typeface="Cambria Math" panose="02040503050406030204" pitchFamily="18" charset="0"/>
                                        </a:rPr>
                                        <m:t>𝑛</m:t>
                                      </m:r>
                                    </m:e>
                                  </m:acc>
                                  <m:r>
                                    <a:rPr lang="de-DE" sz="1600" b="0" i="1">
                                      <a:solidFill>
                                        <a:schemeClr val="tx1"/>
                                      </a:solidFill>
                                      <a:latin typeface="Cambria Math" panose="02040503050406030204" pitchFamily="18" charset="0"/>
                                    </a:rPr>
                                    <m:t>𝑛</m:t>
                                  </m:r>
                                </m:sub>
                              </m:sSub>
                            </m:e>
                          </m:d>
                        </m:e>
                      </m:nary>
                    </m:oMath>
                  </m:oMathPara>
                </a14:m>
                <a:endParaRPr lang="en-US" sz="1600" dirty="0">
                  <a:solidFill>
                    <a:schemeClr val="tx1"/>
                  </a:solidFill>
                </a:endParaRPr>
              </a:p>
            </p:txBody>
          </p:sp>
        </mc:Choice>
        <mc:Fallback xmlns="">
          <p:sp>
            <p:nvSpPr>
              <p:cNvPr id="94" name="Rounded Rectangle 93">
                <a:extLst>
                  <a:ext uri="{FF2B5EF4-FFF2-40B4-BE49-F238E27FC236}">
                    <a16:creationId xmlns:a16="http://schemas.microsoft.com/office/drawing/2014/main" id="{B7A6A97C-0652-6541-925E-5452E3BCBE3B}"/>
                  </a:ext>
                </a:extLst>
              </p:cNvPr>
              <p:cNvSpPr>
                <a:spLocks noRot="1" noChangeAspect="1" noMove="1" noResize="1" noEditPoints="1" noAdjustHandles="1" noChangeArrowheads="1" noChangeShapeType="1" noTextEdit="1"/>
              </p:cNvSpPr>
              <p:nvPr/>
            </p:nvSpPr>
            <p:spPr>
              <a:xfrm>
                <a:off x="251520" y="2875320"/>
                <a:ext cx="3312368" cy="1608405"/>
              </a:xfrm>
              <a:prstGeom prst="roundRect">
                <a:avLst/>
              </a:prstGeom>
              <a:blipFill>
                <a:blip r:embed="rId9"/>
                <a:stretch>
                  <a:fillRect t="-7031" b="-63281"/>
                </a:stretch>
              </a:blipFill>
              <a:ln>
                <a:noFill/>
              </a:ln>
            </p:spPr>
            <p:txBody>
              <a:bodyPr/>
              <a:lstStyle/>
              <a:p>
                <a:r>
                  <a:rPr lang="en-DE">
                    <a:noFill/>
                  </a:rPr>
                  <a:t> </a:t>
                </a:r>
              </a:p>
            </p:txBody>
          </p:sp>
        </mc:Fallback>
      </mc:AlternateContent>
      <p:sp>
        <p:nvSpPr>
          <p:cNvPr id="100" name="Titel 1">
            <a:extLst>
              <a:ext uri="{FF2B5EF4-FFF2-40B4-BE49-F238E27FC236}">
                <a16:creationId xmlns:a16="http://schemas.microsoft.com/office/drawing/2014/main" id="{6875ECAD-28C8-4142-96C0-2BFA5314718D}"/>
              </a:ext>
            </a:extLst>
          </p:cNvPr>
          <p:cNvSpPr>
            <a:spLocks noGrp="1"/>
          </p:cNvSpPr>
          <p:nvPr>
            <p:ph type="title"/>
          </p:nvPr>
        </p:nvSpPr>
        <p:spPr bwMode="auto">
          <a:xfrm>
            <a:off x="0" y="663523"/>
            <a:ext cx="7145550" cy="372458"/>
          </a:xfrm>
        </p:spPr>
        <p:txBody>
          <a:bodyPr>
            <a:noAutofit/>
          </a:bodyPr>
          <a:lstStyle/>
          <a:p>
            <a:pPr algn="ctr"/>
            <a:r>
              <a:rPr lang="en-DE" sz="2400" i="1" dirty="0">
                <a:latin typeface="Trebuchet MS" panose="020B0703020202090204" pitchFamily="34" charset="0"/>
              </a:rPr>
              <a:t>TVB to NEST coupling via direct parameter update</a:t>
            </a:r>
          </a:p>
        </p:txBody>
      </p:sp>
      <p:sp>
        <p:nvSpPr>
          <p:cNvPr id="15" name="Titel 1">
            <a:extLst>
              <a:ext uri="{FF2B5EF4-FFF2-40B4-BE49-F238E27FC236}">
                <a16:creationId xmlns:a16="http://schemas.microsoft.com/office/drawing/2014/main" id="{C07BF97B-FFFC-7944-9000-BEC5E33DD69C}"/>
              </a:ext>
            </a:extLst>
          </p:cNvPr>
          <p:cNvSpPr txBox="1">
            <a:spLocks/>
          </p:cNvSpPr>
          <p:nvPr/>
        </p:nvSpPr>
        <p:spPr bwMode="auto">
          <a:xfrm>
            <a:off x="-95428" y="-205197"/>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cxnSp>
        <p:nvCxnSpPr>
          <p:cNvPr id="77" name="Straight Arrow Connector 76">
            <a:extLst>
              <a:ext uri="{FF2B5EF4-FFF2-40B4-BE49-F238E27FC236}">
                <a16:creationId xmlns:a16="http://schemas.microsoft.com/office/drawing/2014/main" id="{A8480774-5065-B349-AAA4-46A09E62A129}"/>
              </a:ext>
            </a:extLst>
          </p:cNvPr>
          <p:cNvCxnSpPr>
            <a:cxnSpLocks/>
            <a:stCxn id="94" idx="3"/>
            <a:endCxn id="71" idx="1"/>
          </p:cNvCxnSpPr>
          <p:nvPr/>
        </p:nvCxnSpPr>
        <p:spPr>
          <a:xfrm flipV="1">
            <a:off x="3563888" y="3254398"/>
            <a:ext cx="4044110" cy="4251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A11676-2176-5240-872F-995F9B51CA68}"/>
              </a:ext>
            </a:extLst>
          </p:cNvPr>
          <p:cNvCxnSpPr>
            <a:cxnSpLocks/>
            <a:stCxn id="94" idx="3"/>
            <a:endCxn id="72" idx="1"/>
          </p:cNvCxnSpPr>
          <p:nvPr/>
        </p:nvCxnSpPr>
        <p:spPr>
          <a:xfrm>
            <a:off x="3563888" y="3679523"/>
            <a:ext cx="4032449" cy="6293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27C80F4-B4EF-D647-A082-77D1EAA4FD62}"/>
                  </a:ext>
                </a:extLst>
              </p:cNvPr>
              <p:cNvSpPr/>
              <p:nvPr/>
            </p:nvSpPr>
            <p:spPr>
              <a:xfrm>
                <a:off x="4114961" y="2958400"/>
                <a:ext cx="2661241" cy="3784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de-DE" sz="1600" i="1">
                              <a:latin typeface="Cambria Math" panose="02040503050406030204" pitchFamily="18" charset="0"/>
                            </a:rPr>
                          </m:ctrlPr>
                        </m:sSubSupPr>
                        <m:e>
                          <m:r>
                            <a:rPr lang="en-US" sz="1600" i="1">
                              <a:latin typeface="Cambria Math" panose="02040503050406030204" pitchFamily="18" charset="0"/>
                            </a:rPr>
                            <m:t>𝐼</m:t>
                          </m:r>
                        </m:e>
                        <m:sub>
                          <m:r>
                            <a:rPr lang="de-DE" sz="1600" i="1">
                              <a:latin typeface="Cambria Math" panose="02040503050406030204" pitchFamily="18" charset="0"/>
                            </a:rPr>
                            <m:t>𝑛</m:t>
                          </m:r>
                        </m:sub>
                        <m:sup>
                          <m:r>
                            <a:rPr lang="en-US" sz="1600" i="1">
                              <a:latin typeface="Cambria Math" panose="02040503050406030204" pitchFamily="18" charset="0"/>
                            </a:rPr>
                            <m:t>𝑒𝑥𝑡</m:t>
                          </m:r>
                        </m:sup>
                      </m:sSubSup>
                      <m:d>
                        <m:dPr>
                          <m:ctrlPr>
                            <a:rPr lang="de-DE" sz="1600" i="1">
                              <a:latin typeface="Cambria Math" panose="02040503050406030204" pitchFamily="18" charset="0"/>
                            </a:rPr>
                          </m:ctrlPr>
                        </m:dPr>
                        <m:e>
                          <m:r>
                            <a:rPr lang="de-DE" sz="1600" i="1">
                              <a:latin typeface="Cambria Math" panose="02040503050406030204" pitchFamily="18" charset="0"/>
                            </a:rPr>
                            <m:t>𝑡</m:t>
                          </m:r>
                        </m:e>
                      </m:d>
                      <m:r>
                        <a:rPr lang="en-US" sz="160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𝑁</m:t>
                          </m:r>
                        </m:e>
                        <m:sub>
                          <m:r>
                            <a:rPr lang="en-US" sz="1600" i="1">
                              <a:latin typeface="Cambria Math" panose="02040503050406030204" pitchFamily="18" charset="0"/>
                            </a:rPr>
                            <m:t>𝐸</m:t>
                          </m:r>
                        </m:sub>
                      </m:sSub>
                      <m:sSub>
                        <m:sSubPr>
                          <m:ctrlPr>
                            <a:rPr lang="de-DE" sz="1600" i="1">
                              <a:latin typeface="Cambria Math" panose="02040503050406030204" pitchFamily="18" charset="0"/>
                            </a:rPr>
                          </m:ctrlPr>
                        </m:sSubPr>
                        <m:e>
                          <m:r>
                            <a:rPr lang="de-DE" sz="1600" i="1">
                              <a:latin typeface="Cambria Math" panose="02040503050406030204" pitchFamily="18" charset="0"/>
                            </a:rPr>
                            <m:t>𝐽</m:t>
                          </m:r>
                        </m:e>
                        <m:sub>
                          <m:r>
                            <a:rPr lang="de-DE" sz="1600" i="1">
                              <a:latin typeface="Cambria Math" panose="02040503050406030204" pitchFamily="18" charset="0"/>
                            </a:rPr>
                            <m:t>𝑁𝑀𝐷𝐴</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𝑆</m:t>
                          </m:r>
                        </m:e>
                        <m:sub>
                          <m:r>
                            <a:rPr lang="en-US" sz="1600" i="1">
                              <a:latin typeface="Cambria Math" panose="02040503050406030204" pitchFamily="18" charset="0"/>
                            </a:rPr>
                            <m:t>𝑛</m:t>
                          </m:r>
                        </m:sub>
                        <m:sup>
                          <m:r>
                            <a:rPr lang="en-US" sz="1600" i="1">
                              <a:latin typeface="Cambria Math" panose="02040503050406030204" pitchFamily="18" charset="0"/>
                            </a:rPr>
                            <m:t>𝑐𝑜𝑢𝑝𝑙</m:t>
                          </m:r>
                        </m:sup>
                      </m:sSubSup>
                      <m:d>
                        <m:dPr>
                          <m:ctrlPr>
                            <a:rPr lang="de-DE" sz="1600" i="1">
                              <a:latin typeface="Cambria Math" panose="02040503050406030204" pitchFamily="18" charset="0"/>
                            </a:rPr>
                          </m:ctrlPr>
                        </m:dPr>
                        <m:e>
                          <m:r>
                            <a:rPr lang="de-DE" sz="1600" i="1">
                              <a:latin typeface="Cambria Math" panose="02040503050406030204" pitchFamily="18" charset="0"/>
                            </a:rPr>
                            <m:t>𝑡</m:t>
                          </m:r>
                        </m:e>
                      </m:d>
                    </m:oMath>
                  </m:oMathPara>
                </a14:m>
                <a:endParaRPr lang="en-DE" sz="1600" dirty="0"/>
              </a:p>
            </p:txBody>
          </p:sp>
        </mc:Choice>
        <mc:Fallback xmlns="">
          <p:sp>
            <p:nvSpPr>
              <p:cNvPr id="2" name="Rectangle 1">
                <a:extLst>
                  <a:ext uri="{FF2B5EF4-FFF2-40B4-BE49-F238E27FC236}">
                    <a16:creationId xmlns:a16="http://schemas.microsoft.com/office/drawing/2014/main" id="{927C80F4-B4EF-D647-A082-77D1EAA4FD62}"/>
                  </a:ext>
                </a:extLst>
              </p:cNvPr>
              <p:cNvSpPr>
                <a:spLocks noRot="1" noChangeAspect="1" noMove="1" noResize="1" noEditPoints="1" noAdjustHandles="1" noChangeArrowheads="1" noChangeShapeType="1" noTextEdit="1"/>
              </p:cNvSpPr>
              <p:nvPr/>
            </p:nvSpPr>
            <p:spPr>
              <a:xfrm>
                <a:off x="4114961" y="2958400"/>
                <a:ext cx="2661241" cy="378437"/>
              </a:xfrm>
              <a:prstGeom prst="rect">
                <a:avLst/>
              </a:prstGeom>
              <a:blipFill>
                <a:blip r:embed="rId10"/>
                <a:stretch>
                  <a:fillRect b="-322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BF204F6-ADB7-4744-B47B-AFC63477AFEB}"/>
                  </a:ext>
                </a:extLst>
              </p:cNvPr>
              <p:cNvSpPr/>
              <p:nvPr/>
            </p:nvSpPr>
            <p:spPr bwMode="auto">
              <a:xfrm>
                <a:off x="4114961" y="4182496"/>
                <a:ext cx="2770567" cy="3784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de-DE" sz="1600" i="1">
                              <a:latin typeface="Cambria Math" panose="02040503050406030204" pitchFamily="18" charset="0"/>
                            </a:rPr>
                          </m:ctrlPr>
                        </m:sSubSupPr>
                        <m:e>
                          <m:r>
                            <a:rPr lang="en-US" sz="1600" i="1">
                              <a:latin typeface="Cambria Math" panose="02040503050406030204" pitchFamily="18" charset="0"/>
                            </a:rPr>
                            <m:t>𝐼</m:t>
                          </m:r>
                        </m:e>
                        <m:sub>
                          <m:r>
                            <a:rPr lang="de-DE" sz="1600" i="1">
                              <a:latin typeface="Cambria Math" panose="02040503050406030204" pitchFamily="18" charset="0"/>
                            </a:rPr>
                            <m:t>𝑛</m:t>
                          </m:r>
                        </m:sub>
                        <m:sup>
                          <m:r>
                            <a:rPr lang="en-US" sz="1600" i="1">
                              <a:latin typeface="Cambria Math" panose="02040503050406030204" pitchFamily="18" charset="0"/>
                            </a:rPr>
                            <m:t>𝑒𝑥𝑡</m:t>
                          </m:r>
                        </m:sup>
                      </m:sSubSup>
                      <m:d>
                        <m:dPr>
                          <m:ctrlPr>
                            <a:rPr lang="de-DE" sz="1600" i="1">
                              <a:latin typeface="Cambria Math" panose="02040503050406030204" pitchFamily="18" charset="0"/>
                            </a:rPr>
                          </m:ctrlPr>
                        </m:dPr>
                        <m:e>
                          <m:r>
                            <a:rPr lang="de-DE" sz="1600" i="1">
                              <a:latin typeface="Cambria Math" panose="02040503050406030204" pitchFamily="18" charset="0"/>
                            </a:rPr>
                            <m:t>𝑡</m:t>
                          </m:r>
                        </m:e>
                      </m:d>
                      <m:r>
                        <a:rPr lang="en-US" sz="160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𝑁</m:t>
                          </m:r>
                        </m:e>
                        <m:sub>
                          <m:r>
                            <a:rPr lang="en-US" sz="1600" i="1">
                              <a:latin typeface="Cambria Math" panose="02040503050406030204" pitchFamily="18" charset="0"/>
                            </a:rPr>
                            <m:t>𝐸</m:t>
                          </m:r>
                        </m:sub>
                      </m:sSub>
                      <m:sSub>
                        <m:sSubPr>
                          <m:ctrlPr>
                            <a:rPr lang="de-DE" sz="1600" i="1">
                              <a:latin typeface="Cambria Math" panose="02040503050406030204" pitchFamily="18" charset="0"/>
                            </a:rPr>
                          </m:ctrlPr>
                        </m:sSubPr>
                        <m:e>
                          <m:r>
                            <a:rPr lang="de-DE" sz="1600" i="1">
                              <a:latin typeface="Cambria Math" panose="02040503050406030204" pitchFamily="18" charset="0"/>
                            </a:rPr>
                            <m:t>𝐽</m:t>
                          </m:r>
                        </m:e>
                        <m:sub>
                          <m:r>
                            <a:rPr lang="de-DE" sz="1600" i="1">
                              <a:latin typeface="Cambria Math" panose="02040503050406030204" pitchFamily="18" charset="0"/>
                            </a:rPr>
                            <m:t>𝑁𝑀𝐷𝐴</m:t>
                          </m:r>
                        </m:sub>
                      </m:sSub>
                      <m:r>
                        <a:rPr lang="en-US" sz="1600" i="1">
                          <a:latin typeface="Cambria Math" panose="02040503050406030204" pitchFamily="18" charset="0"/>
                          <a:ea typeface="Cambria Math" panose="02040503050406030204" pitchFamily="18" charset="0"/>
                        </a:rPr>
                        <m:t>𝜆</m:t>
                      </m:r>
                      <m:sSubSup>
                        <m:sSubSupPr>
                          <m:ctrlPr>
                            <a:rPr lang="en-US" sz="1600" i="1">
                              <a:latin typeface="Cambria Math" panose="02040503050406030204" pitchFamily="18" charset="0"/>
                            </a:rPr>
                          </m:ctrlPr>
                        </m:sSubSupPr>
                        <m:e>
                          <m:r>
                            <a:rPr lang="en-US" sz="1600" i="1">
                              <a:latin typeface="Cambria Math" panose="02040503050406030204" pitchFamily="18" charset="0"/>
                            </a:rPr>
                            <m:t>𝑆</m:t>
                          </m:r>
                        </m:e>
                        <m:sub>
                          <m:r>
                            <a:rPr lang="en-US" sz="1600" i="1">
                              <a:latin typeface="Cambria Math" panose="02040503050406030204" pitchFamily="18" charset="0"/>
                            </a:rPr>
                            <m:t>𝑛</m:t>
                          </m:r>
                        </m:sub>
                        <m:sup>
                          <m:r>
                            <a:rPr lang="en-US" sz="1600" i="1">
                              <a:latin typeface="Cambria Math" panose="02040503050406030204" pitchFamily="18" charset="0"/>
                            </a:rPr>
                            <m:t>𝑐𝑜𝑢𝑝𝑙</m:t>
                          </m:r>
                        </m:sup>
                      </m:sSubSup>
                      <m:d>
                        <m:dPr>
                          <m:ctrlPr>
                            <a:rPr lang="de-DE" sz="1600" i="1">
                              <a:latin typeface="Cambria Math" panose="02040503050406030204" pitchFamily="18" charset="0"/>
                            </a:rPr>
                          </m:ctrlPr>
                        </m:dPr>
                        <m:e>
                          <m:r>
                            <a:rPr lang="de-DE" sz="1600" i="1">
                              <a:latin typeface="Cambria Math" panose="02040503050406030204" pitchFamily="18" charset="0"/>
                            </a:rPr>
                            <m:t>𝑡</m:t>
                          </m:r>
                        </m:e>
                      </m:d>
                    </m:oMath>
                  </m:oMathPara>
                </a14:m>
                <a:endParaRPr lang="en-DE" sz="1600" dirty="0"/>
              </a:p>
            </p:txBody>
          </p:sp>
        </mc:Choice>
        <mc:Fallback xmlns="">
          <p:sp>
            <p:nvSpPr>
              <p:cNvPr id="18" name="Rectangle 17">
                <a:extLst>
                  <a:ext uri="{FF2B5EF4-FFF2-40B4-BE49-F238E27FC236}">
                    <a16:creationId xmlns:a16="http://schemas.microsoft.com/office/drawing/2014/main" id="{CBF204F6-ADB7-4744-B47B-AFC63477AFEB}"/>
                  </a:ext>
                </a:extLst>
              </p:cNvPr>
              <p:cNvSpPr>
                <a:spLocks noRot="1" noChangeAspect="1" noMove="1" noResize="1" noEditPoints="1" noAdjustHandles="1" noChangeArrowheads="1" noChangeShapeType="1" noTextEdit="1"/>
              </p:cNvSpPr>
              <p:nvPr/>
            </p:nvSpPr>
            <p:spPr bwMode="auto">
              <a:xfrm>
                <a:off x="4114961" y="4182496"/>
                <a:ext cx="2770567" cy="378437"/>
              </a:xfrm>
              <a:prstGeom prst="rect">
                <a:avLst/>
              </a:prstGeom>
              <a:blipFill>
                <a:blip r:embed="rId11"/>
                <a:stretch>
                  <a:fillRect b="-3226"/>
                </a:stretch>
              </a:blipFill>
            </p:spPr>
            <p:txBody>
              <a:bodyPr/>
              <a:lstStyle/>
              <a:p>
                <a:r>
                  <a:rPr lang="en-DE">
                    <a:noFill/>
                  </a:rPr>
                  <a:t> </a:t>
                </a:r>
              </a:p>
            </p:txBody>
          </p:sp>
        </mc:Fallback>
      </mc:AlternateContent>
      <p:sp>
        <p:nvSpPr>
          <p:cNvPr id="19" name="Rectangle 18">
            <a:extLst>
              <a:ext uri="{FF2B5EF4-FFF2-40B4-BE49-F238E27FC236}">
                <a16:creationId xmlns:a16="http://schemas.microsoft.com/office/drawing/2014/main" id="{48B6EF3A-896A-1B45-83B8-DFA1FFF2FFE6}"/>
              </a:ext>
            </a:extLst>
          </p:cNvPr>
          <p:cNvSpPr/>
          <p:nvPr/>
        </p:nvSpPr>
        <p:spPr bwMode="auto">
          <a:xfrm>
            <a:off x="0" y="1275606"/>
            <a:ext cx="9144000" cy="3744415"/>
          </a:xfrm>
          <a:prstGeom prst="rect">
            <a:avLst/>
          </a:prstGeom>
          <a:solidFill>
            <a:schemeClr val="bg1">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 </a:t>
            </a:r>
          </a:p>
        </p:txBody>
      </p:sp>
      <p:pic>
        <p:nvPicPr>
          <p:cNvPr id="3" name="Picture 2">
            <a:extLst>
              <a:ext uri="{FF2B5EF4-FFF2-40B4-BE49-F238E27FC236}">
                <a16:creationId xmlns:a16="http://schemas.microsoft.com/office/drawing/2014/main" id="{A1EBDA86-6326-994A-8179-578855EEC7AE}"/>
              </a:ext>
            </a:extLst>
          </p:cNvPr>
          <p:cNvPicPr>
            <a:picLocks noChangeAspect="1"/>
          </p:cNvPicPr>
          <p:nvPr/>
        </p:nvPicPr>
        <p:blipFill>
          <a:blip r:embed="rId12"/>
          <a:stretch>
            <a:fillRect/>
          </a:stretch>
        </p:blipFill>
        <p:spPr>
          <a:xfrm>
            <a:off x="554137" y="1335614"/>
            <a:ext cx="7784659" cy="3540392"/>
          </a:xfrm>
          <a:prstGeom prst="rect">
            <a:avLst/>
          </a:prstGeom>
        </p:spPr>
      </p:pic>
    </p:spTree>
    <p:extLst>
      <p:ext uri="{BB962C8B-B14F-4D97-AF65-F5344CB8AC3E}">
        <p14:creationId xmlns:p14="http://schemas.microsoft.com/office/powerpoint/2010/main" val="165471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 name="Rectangle 51">
            <a:extLst>
              <a:ext uri="{FF2B5EF4-FFF2-40B4-BE49-F238E27FC236}">
                <a16:creationId xmlns:a16="http://schemas.microsoft.com/office/drawing/2014/main" id="{06517527-B07F-D242-B4C0-E28DEAFDBC05}"/>
              </a:ext>
            </a:extLst>
          </p:cNvPr>
          <p:cNvSpPr/>
          <p:nvPr/>
        </p:nvSpPr>
        <p:spPr>
          <a:xfrm>
            <a:off x="-1" y="788974"/>
            <a:ext cx="2736590" cy="4231047"/>
          </a:xfrm>
          <a:prstGeom prst="rect">
            <a:avLst/>
          </a:prstGeom>
          <a:solidFill>
            <a:srgbClr val="00B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63">
            <a:extLst>
              <a:ext uri="{FF2B5EF4-FFF2-40B4-BE49-F238E27FC236}">
                <a16:creationId xmlns:a16="http://schemas.microsoft.com/office/drawing/2014/main" id="{8B411488-CDAE-F34C-A32B-866D4755FE9D}"/>
              </a:ext>
            </a:extLst>
          </p:cNvPr>
          <p:cNvSpPr/>
          <p:nvPr/>
        </p:nvSpPr>
        <p:spPr>
          <a:xfrm>
            <a:off x="2905225" y="788974"/>
            <a:ext cx="6347295" cy="4213838"/>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C05ABB5-14ED-9242-9779-6C44A66A0EBA}"/>
                  </a:ext>
                </a:extLst>
              </p:cNvPr>
              <p:cNvSpPr/>
              <p:nvPr/>
            </p:nvSpPr>
            <p:spPr>
              <a:xfrm>
                <a:off x="7524329" y="1099186"/>
                <a:ext cx="1566890" cy="3853443"/>
              </a:xfrm>
              <a:prstGeom prst="roundRect">
                <a:avLst/>
              </a:prstGeom>
              <a:solidFill>
                <a:srgbClr val="FF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b="1" dirty="0">
                    <a:solidFill>
                      <a:srgbClr val="C00000"/>
                    </a:solidFill>
                    <a:latin typeface="Trebuchet MS" panose="020B0703020202090204" pitchFamily="34" charset="0"/>
                  </a:rPr>
                  <a:t>NEST </a:t>
                </a:r>
              </a:p>
              <a:p>
                <a:pPr algn="ctr"/>
                <a:r>
                  <a:rPr lang="de-DE" sz="2000" b="1" dirty="0" err="1">
                    <a:solidFill>
                      <a:srgbClr val="C00000"/>
                    </a:solidFill>
                    <a:latin typeface="Trebuchet MS" panose="020B0703020202090204" pitchFamily="34" charset="0"/>
                  </a:rPr>
                  <a:t>Spiking</a:t>
                </a:r>
                <a:r>
                  <a:rPr lang="de-DE" sz="2000" b="1" dirty="0">
                    <a:solidFill>
                      <a:srgbClr val="C00000"/>
                    </a:solidFill>
                    <a:latin typeface="Trebuchet MS" panose="020B0703020202090204" pitchFamily="34" charset="0"/>
                  </a:rPr>
                  <a:t> Network </a:t>
                </a:r>
                <a:r>
                  <a:rPr lang="de-DE" sz="2000" b="1" dirty="0" err="1">
                    <a:solidFill>
                      <a:srgbClr val="C00000"/>
                    </a:solidFill>
                    <a:latin typeface="Trebuchet MS" panose="020B0703020202090204" pitchFamily="34" charset="0"/>
                  </a:rPr>
                  <a:t>node</a:t>
                </a:r>
                <a:r>
                  <a:rPr lang="de-DE" sz="2000" b="1" dirty="0">
                    <a:solidFill>
                      <a:srgbClr val="C00000"/>
                    </a:solidFill>
                    <a:latin typeface="Trebuchet MS" panose="020B0703020202090204" pitchFamily="34" charset="0"/>
                  </a:rPr>
                  <a:t> </a:t>
                </a:r>
                <a14:m>
                  <m:oMath xmlns:m="http://schemas.openxmlformats.org/officeDocument/2006/math">
                    <m:r>
                      <a:rPr lang="de-DE" sz="2000" b="1" i="1">
                        <a:solidFill>
                          <a:srgbClr val="C00000"/>
                        </a:solidFill>
                        <a:latin typeface="Cambria Math" panose="02040503050406030204" pitchFamily="18" charset="0"/>
                      </a:rPr>
                      <m:t>𝒏</m:t>
                    </m:r>
                  </m:oMath>
                </a14:m>
                <a:endParaRPr lang="de-DE" sz="2000" b="1" dirty="0">
                  <a:solidFill>
                    <a:srgbClr val="C00000"/>
                  </a:solidFill>
                </a:endParaRPr>
              </a:p>
            </p:txBody>
          </p:sp>
        </mc:Choice>
        <mc:Fallback xmlns="">
          <p:sp>
            <p:nvSpPr>
              <p:cNvPr id="65" name="Rounded Rectangle 64">
                <a:extLst>
                  <a:ext uri="{FF2B5EF4-FFF2-40B4-BE49-F238E27FC236}">
                    <a16:creationId xmlns:a16="http://schemas.microsoft.com/office/drawing/2014/main" id="{6C05ABB5-14ED-9242-9779-6C44A66A0EBA}"/>
                  </a:ext>
                </a:extLst>
              </p:cNvPr>
              <p:cNvSpPr>
                <a:spLocks noRot="1" noChangeAspect="1" noMove="1" noResize="1" noEditPoints="1" noAdjustHandles="1" noChangeArrowheads="1" noChangeShapeType="1" noTextEdit="1"/>
              </p:cNvSpPr>
              <p:nvPr/>
            </p:nvSpPr>
            <p:spPr>
              <a:xfrm>
                <a:off x="7524329" y="1099186"/>
                <a:ext cx="1566890" cy="3853443"/>
              </a:xfrm>
              <a:prstGeom prst="roundRect">
                <a:avLst/>
              </a:prstGeom>
              <a:blipFill>
                <a:blip r:embed="rId3"/>
                <a:stretch>
                  <a:fillRect/>
                </a:stretch>
              </a:blipFill>
              <a:ln w="63500">
                <a:solidFill>
                  <a:srgbClr val="C00000"/>
                </a:solidFill>
              </a:ln>
            </p:spPr>
            <p:txBody>
              <a:bodyPr/>
              <a:lstStyle/>
              <a:p>
                <a:r>
                  <a:rPr lang="en-DE">
                    <a:noFill/>
                  </a:rPr>
                  <a:t> </a:t>
                </a:r>
              </a:p>
            </p:txBody>
          </p:sp>
        </mc:Fallback>
      </mc:AlternateContent>
      <p:sp>
        <p:nvSpPr>
          <p:cNvPr id="71" name="Rounded Rectangle 70">
            <a:extLst>
              <a:ext uri="{FF2B5EF4-FFF2-40B4-BE49-F238E27FC236}">
                <a16:creationId xmlns:a16="http://schemas.microsoft.com/office/drawing/2014/main" id="{646F6F65-773F-9D4B-AF40-7663F3D20A3F}"/>
              </a:ext>
            </a:extLst>
          </p:cNvPr>
          <p:cNvSpPr/>
          <p:nvPr/>
        </p:nvSpPr>
        <p:spPr>
          <a:xfrm>
            <a:off x="7665315" y="2524165"/>
            <a:ext cx="1284917" cy="847763"/>
          </a:xfrm>
          <a:prstGeom prst="roundRect">
            <a:avLst/>
          </a:prstGeom>
          <a:pattFill prst="pct90">
            <a:fgClr>
              <a:srgbClr val="00B0F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a:solidFill>
                  <a:schemeClr val="tx1"/>
                </a:solidFill>
                <a:latin typeface="Trebuchet MS" panose="020B0703020202090204" pitchFamily="34" charset="0"/>
              </a:rPr>
              <a:t>Population</a:t>
            </a:r>
            <a:br>
              <a:rPr lang="de-DE" sz="1600" dirty="0">
                <a:solidFill>
                  <a:schemeClr val="tx1"/>
                </a:solidFill>
                <a:latin typeface="Trebuchet MS" panose="020B0703020202090204" pitchFamily="34" charset="0"/>
              </a:rPr>
            </a:br>
            <a:r>
              <a:rPr lang="de-DE" sz="1600" i="1" dirty="0">
                <a:solidFill>
                  <a:schemeClr val="tx1"/>
                </a:solidFill>
                <a:latin typeface="Trebuchet MS" panose="020B0703020202090204" pitchFamily="34" charset="0"/>
              </a:rPr>
              <a:t>E</a:t>
            </a:r>
          </a:p>
        </p:txBody>
      </p:sp>
      <p:sp>
        <p:nvSpPr>
          <p:cNvPr id="72" name="Rounded Rectangle 71">
            <a:extLst>
              <a:ext uri="{FF2B5EF4-FFF2-40B4-BE49-F238E27FC236}">
                <a16:creationId xmlns:a16="http://schemas.microsoft.com/office/drawing/2014/main" id="{B20C870F-2839-E044-915F-8CADCAB4BA7D}"/>
              </a:ext>
            </a:extLst>
          </p:cNvPr>
          <p:cNvSpPr/>
          <p:nvPr/>
        </p:nvSpPr>
        <p:spPr>
          <a:xfrm>
            <a:off x="7675818" y="3789029"/>
            <a:ext cx="1284916" cy="923837"/>
          </a:xfrm>
          <a:prstGeom prst="roundRect">
            <a:avLst/>
          </a:prstGeom>
          <a:pattFill prst="pct90">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err="1">
                <a:solidFill>
                  <a:schemeClr val="tx1"/>
                </a:solidFill>
                <a:latin typeface="Trebuchet MS" panose="020B0703020202090204" pitchFamily="34" charset="0"/>
              </a:rPr>
              <a:t>Inhibitory</a:t>
            </a:r>
            <a:endParaRPr lang="de-DE" sz="1600" dirty="0">
              <a:solidFill>
                <a:schemeClr val="tx1"/>
              </a:solidFill>
              <a:latin typeface="Trebuchet MS" panose="020B0703020202090204" pitchFamily="34" charset="0"/>
            </a:endParaRPr>
          </a:p>
          <a:p>
            <a:pPr algn="ctr">
              <a:spcAft>
                <a:spcPts val="600"/>
              </a:spcAft>
            </a:pPr>
            <a:r>
              <a:rPr lang="de-DE" sz="1600" dirty="0">
                <a:solidFill>
                  <a:schemeClr val="tx1"/>
                </a:solidFill>
                <a:latin typeface="Trebuchet MS" panose="020B0703020202090204" pitchFamily="34" charset="0"/>
              </a:rPr>
              <a:t>Population</a:t>
            </a:r>
          </a:p>
          <a:p>
            <a:pPr algn="ctr">
              <a:spcAft>
                <a:spcPts val="600"/>
              </a:spcAft>
            </a:pPr>
            <a:r>
              <a:rPr lang="de-DE" sz="1600" i="1" dirty="0">
                <a:solidFill>
                  <a:schemeClr val="tx1"/>
                </a:solidFill>
                <a:latin typeface="Trebuchet MS" panose="020B0703020202090204" pitchFamily="34" charset="0"/>
              </a:rPr>
              <a:t>I</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06D9FFAB-E342-D64E-AF8E-21BA3EB528C0}"/>
                  </a:ext>
                </a:extLst>
              </p:cNvPr>
              <p:cNvSpPr/>
              <p:nvPr/>
            </p:nvSpPr>
            <p:spPr>
              <a:xfrm>
                <a:off x="136093" y="2328864"/>
                <a:ext cx="2365017" cy="123836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 </a:t>
                </a: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err="1">
                    <a:solidFill>
                      <a:schemeClr val="tx1"/>
                    </a:solidFill>
                    <a:latin typeface="Trebuchet MS" panose="020B0703020202090204" pitchFamily="34" charset="0"/>
                  </a:rPr>
                  <a:t>spike</a:t>
                </a:r>
                <a:r>
                  <a:rPr lang="de-DE" sz="1600" dirty="0">
                    <a:solidFill>
                      <a:schemeClr val="tx1"/>
                    </a:solidFill>
                    <a:latin typeface="Trebuchet MS" panose="020B0703020202090204" pitchFamily="34" charset="0"/>
                  </a:rPr>
                  <a:t> rate</a:t>
                </a: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𝑅𝑖𝑛</m:t>
                          </m:r>
                        </m:e>
                        <m:sub>
                          <m:r>
                            <a:rPr lang="en-US" sz="1600" b="0" i="1" smtClean="0">
                              <a:solidFill>
                                <a:schemeClr val="tx1"/>
                              </a:solidFill>
                              <a:latin typeface="Cambria Math" panose="02040503050406030204" pitchFamily="18" charset="0"/>
                            </a:rPr>
                            <m:t>𝑛</m:t>
                          </m:r>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𝑠𝑝𝑖𝑘𝑒𝑠</m:t>
                              </m:r>
                            </m:sub>
                            <m:sup>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𝑖𝑛</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num>
                        <m:den>
                          <m:sSub>
                            <m:sSubPr>
                              <m:ctrlPr>
                                <a:rPr lang="de-DE" sz="1600" i="1">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𝑑𝑡</m:t>
                              </m:r>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𝐸</m:t>
                              </m:r>
                            </m:sub>
                          </m:sSub>
                        </m:den>
                      </m:f>
                    </m:oMath>
                  </m:oMathPara>
                </a14:m>
                <a:endParaRPr lang="en-US" sz="1600" dirty="0">
                  <a:solidFill>
                    <a:schemeClr val="tx1"/>
                  </a:solidFill>
                </a:endParaRPr>
              </a:p>
            </p:txBody>
          </p:sp>
        </mc:Choice>
        <mc:Fallback xmlns="">
          <p:sp>
            <p:nvSpPr>
              <p:cNvPr id="15" name="Rounded Rectangle 14">
                <a:extLst>
                  <a:ext uri="{FF2B5EF4-FFF2-40B4-BE49-F238E27FC236}">
                    <a16:creationId xmlns:a16="http://schemas.microsoft.com/office/drawing/2014/main" id="{06D9FFAB-E342-D64E-AF8E-21BA3EB528C0}"/>
                  </a:ext>
                </a:extLst>
              </p:cNvPr>
              <p:cNvSpPr>
                <a:spLocks noRot="1" noChangeAspect="1" noMove="1" noResize="1" noEditPoints="1" noAdjustHandles="1" noChangeArrowheads="1" noChangeShapeType="1" noTextEdit="1"/>
              </p:cNvSpPr>
              <p:nvPr/>
            </p:nvSpPr>
            <p:spPr>
              <a:xfrm>
                <a:off x="136093" y="2328864"/>
                <a:ext cx="2365017" cy="1238368"/>
              </a:xfrm>
              <a:prstGeom prst="roundRect">
                <a:avLst/>
              </a:prstGeom>
              <a:blipFill>
                <a:blip r:embed="rId5"/>
                <a:stretch>
                  <a:fillRect t="-6061"/>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0A18AF50-6236-EA4F-A2E0-DABCEE0780A4}"/>
                  </a:ext>
                </a:extLst>
              </p:cNvPr>
              <p:cNvSpPr/>
              <p:nvPr/>
            </p:nvSpPr>
            <p:spPr>
              <a:xfrm>
                <a:off x="118750" y="3629264"/>
                <a:ext cx="2365017" cy="1247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Inhibitory </a:t>
                </a: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err="1">
                    <a:solidFill>
                      <a:schemeClr val="tx1"/>
                    </a:solidFill>
                    <a:latin typeface="Trebuchet MS" panose="020B0703020202090204" pitchFamily="34" charset="0"/>
                  </a:rPr>
                  <a:t>spike</a:t>
                </a:r>
                <a:r>
                  <a:rPr lang="de-DE" sz="1600" dirty="0">
                    <a:solidFill>
                      <a:schemeClr val="tx1"/>
                    </a:solidFill>
                    <a:latin typeface="Trebuchet MS" panose="020B0703020202090204" pitchFamily="34" charset="0"/>
                  </a:rPr>
                  <a:t> rate</a:t>
                </a: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𝑅𝑖𝑛</m:t>
                          </m:r>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𝐼</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𝑠𝑝𝑖𝑘𝑒𝑠</m:t>
                              </m:r>
                            </m:sub>
                            <m:sup>
                              <m:r>
                                <a:rPr lang="en-US" sz="1600" b="0" i="1" smtClean="0">
                                  <a:solidFill>
                                    <a:schemeClr val="tx1"/>
                                  </a:solidFill>
                                  <a:latin typeface="Cambria Math" panose="02040503050406030204" pitchFamily="18" charset="0"/>
                                </a:rPr>
                                <m:t>𝐼</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𝑖𝑛</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num>
                        <m:den>
                          <m:sSub>
                            <m:sSubPr>
                              <m:ctrlPr>
                                <a:rPr lang="de-DE" sz="1600" i="1">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𝑑𝑡</m:t>
                              </m:r>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𝐼</m:t>
                              </m:r>
                            </m:sub>
                          </m:sSub>
                        </m:den>
                      </m:f>
                    </m:oMath>
                  </m:oMathPara>
                </a14:m>
                <a:endParaRPr lang="en-US" sz="1600" dirty="0">
                  <a:solidFill>
                    <a:schemeClr val="tx1"/>
                  </a:solidFill>
                </a:endParaRPr>
              </a:p>
            </p:txBody>
          </p:sp>
        </mc:Choice>
        <mc:Fallback xmlns="">
          <p:sp>
            <p:nvSpPr>
              <p:cNvPr id="16" name="Rounded Rectangle 15">
                <a:extLst>
                  <a:ext uri="{FF2B5EF4-FFF2-40B4-BE49-F238E27FC236}">
                    <a16:creationId xmlns:a16="http://schemas.microsoft.com/office/drawing/2014/main" id="{0A18AF50-6236-EA4F-A2E0-DABCEE0780A4}"/>
                  </a:ext>
                </a:extLst>
              </p:cNvPr>
              <p:cNvSpPr>
                <a:spLocks noRot="1" noChangeAspect="1" noMove="1" noResize="1" noEditPoints="1" noAdjustHandles="1" noChangeArrowheads="1" noChangeShapeType="1" noTextEdit="1"/>
              </p:cNvSpPr>
              <p:nvPr/>
            </p:nvSpPr>
            <p:spPr>
              <a:xfrm>
                <a:off x="118750" y="3629264"/>
                <a:ext cx="2365017" cy="1247038"/>
              </a:xfrm>
              <a:prstGeom prst="roundRect">
                <a:avLst/>
              </a:prstGeom>
              <a:blipFill>
                <a:blip r:embed="rId6"/>
                <a:stretch>
                  <a:fillRect t="-6061"/>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478947F-CE8A-8344-A2D8-757CB8DB970E}"/>
                  </a:ext>
                </a:extLst>
              </p:cNvPr>
              <p:cNvSpPr/>
              <p:nvPr/>
            </p:nvSpPr>
            <p:spPr>
              <a:xfrm>
                <a:off x="6557774" y="2288333"/>
                <a:ext cx="1038562" cy="621837"/>
              </a:xfrm>
              <a:prstGeom prst="rect">
                <a:avLst/>
              </a:prstGeom>
            </p:spPr>
            <p:txBody>
              <a:bodyPr wrap="square">
                <a:spAutoFit/>
              </a:bodyPr>
              <a:lstStyle/>
              <a:p>
                <a:pPr algn="ctr"/>
                <a:r>
                  <a:rPr lang="de-DE" sz="1600" dirty="0">
                    <a:latin typeface="Trebuchet MS" panose="020B0703020202090204" pitchFamily="34" charset="0"/>
                    <a:cs typeface="Calibri" panose="020F0502020204030204" pitchFamily="34" charset="0"/>
                  </a:rPr>
                  <a:t>Spikes</a:t>
                </a:r>
                <a:endParaRPr lang="en-US" sz="1600" i="1" dirty="0">
                  <a:latin typeface="Trebuchet MS" panose="020B0703020202090204" pitchFamily="34" charset="0"/>
                </a:endParaRPr>
              </a:p>
              <a:p>
                <a:pPr algn="ct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𝛿</m:t>
                      </m:r>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de-DE" sz="1600" b="0" smtClean="0">
                              <a:latin typeface="Cambria Math" panose="02040503050406030204" pitchFamily="18" charset="0"/>
                            </a:rPr>
                            <m:t>−</m:t>
                          </m:r>
                          <m:sSubSup>
                            <m:sSubSupPr>
                              <m:ctrlPr>
                                <a:rPr lang="de-DE" sz="1600" i="1">
                                  <a:latin typeface="Cambria Math" panose="02040503050406030204" pitchFamily="18" charset="0"/>
                                </a:rPr>
                              </m:ctrlPr>
                            </m:sSubSupPr>
                            <m:e>
                              <m:r>
                                <a:rPr lang="de-DE" sz="1600" b="0" i="1" smtClean="0">
                                  <a:latin typeface="Cambria Math" panose="02040503050406030204" pitchFamily="18" charset="0"/>
                                </a:rPr>
                                <m:t>𝑡</m:t>
                              </m:r>
                            </m:e>
                            <m:sub>
                              <m:r>
                                <a:rPr lang="de-DE" sz="1600" b="0" i="1" smtClean="0">
                                  <a:latin typeface="Cambria Math" panose="02040503050406030204" pitchFamily="18" charset="0"/>
                                </a:rPr>
                                <m:t>𝑖</m:t>
                              </m:r>
                            </m:sub>
                            <m:sup>
                              <m:r>
                                <a:rPr lang="de-DE" sz="1600" b="0" i="1" smtClean="0">
                                  <a:latin typeface="Cambria Math" panose="02040503050406030204" pitchFamily="18" charset="0"/>
                                </a:rPr>
                                <m:t>𝑘</m:t>
                              </m:r>
                            </m:sup>
                          </m:sSubSup>
                        </m:e>
                      </m:d>
                    </m:oMath>
                  </m:oMathPara>
                </a14:m>
                <a:endParaRPr lang="de-DE" sz="1600" dirty="0"/>
              </a:p>
            </p:txBody>
          </p:sp>
        </mc:Choice>
        <mc:Fallback xmlns="">
          <p:sp>
            <p:nvSpPr>
              <p:cNvPr id="21" name="Rectangle 20">
                <a:extLst>
                  <a:ext uri="{FF2B5EF4-FFF2-40B4-BE49-F238E27FC236}">
                    <a16:creationId xmlns:a16="http://schemas.microsoft.com/office/drawing/2014/main" id="{9478947F-CE8A-8344-A2D8-757CB8DB970E}"/>
                  </a:ext>
                </a:extLst>
              </p:cNvPr>
              <p:cNvSpPr>
                <a:spLocks noRot="1" noChangeAspect="1" noMove="1" noResize="1" noEditPoints="1" noAdjustHandles="1" noChangeArrowheads="1" noChangeShapeType="1" noTextEdit="1"/>
              </p:cNvSpPr>
              <p:nvPr/>
            </p:nvSpPr>
            <p:spPr>
              <a:xfrm>
                <a:off x="6557774" y="2288333"/>
                <a:ext cx="1038562" cy="621837"/>
              </a:xfrm>
              <a:prstGeom prst="rect">
                <a:avLst/>
              </a:prstGeom>
              <a:blipFill>
                <a:blip r:embed="rId7"/>
                <a:stretch>
                  <a:fillRect t="-408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A5B6F34-7AFE-1A48-8986-EE1573C23AB8}"/>
                  </a:ext>
                </a:extLst>
              </p:cNvPr>
              <p:cNvSpPr/>
              <p:nvPr/>
            </p:nvSpPr>
            <p:spPr>
              <a:xfrm>
                <a:off x="3059832" y="2391830"/>
                <a:ext cx="3543397" cy="111243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rebuchet MS" panose="020B0703020202090204" pitchFamily="34" charset="0"/>
                    <a:cs typeface="Calibri" panose="020F0502020204030204" pitchFamily="34" charset="0"/>
                  </a:rPr>
                  <a:t>spike count</a:t>
                </a:r>
              </a:p>
              <a:p>
                <a:pPr algn="ctr"/>
                <a14:m>
                  <m:oMathPara xmlns:m="http://schemas.openxmlformats.org/officeDocument/2006/math">
                    <m:oMathParaPr>
                      <m:jc m:val="centerGroup"/>
                    </m:oMathParaPr>
                    <m:oMath xmlns:m="http://schemas.openxmlformats.org/officeDocument/2006/math">
                      <m:sSubSup>
                        <m:sSubSupPr>
                          <m:ctrlPr>
                            <a:rPr lang="de-DE" sz="160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𝑠𝑝𝑖𝑘𝑒𝑠</m:t>
                          </m:r>
                        </m:sub>
                        <m:sup>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𝑖𝑛</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nary>
                        <m:naryPr>
                          <m:chr m:val="∑"/>
                          <m:limLoc m:val="undOvr"/>
                          <m:ctrlPr>
                            <a:rPr lang="de-DE" sz="1600" i="1">
                              <a:solidFill>
                                <a:schemeClr val="tx1"/>
                              </a:solidFill>
                              <a:latin typeface="Cambria Math" panose="02040503050406030204" pitchFamily="18" charset="0"/>
                            </a:rPr>
                          </m:ctrlPr>
                        </m:naryPr>
                        <m:sub>
                          <m:r>
                            <a:rPr lang="de-DE" sz="1600" b="0" i="1" smtClean="0">
                              <a:solidFill>
                                <a:schemeClr val="tx1"/>
                              </a:solidFill>
                              <a:latin typeface="Cambria Math" panose="02040503050406030204" pitchFamily="18" charset="0"/>
                            </a:rPr>
                            <m:t>𝑖</m:t>
                          </m:r>
                          <m:r>
                            <a:rPr lang="de-DE" sz="1600" b="0" smtClean="0">
                              <a:solidFill>
                                <a:schemeClr val="tx1"/>
                              </a:solidFill>
                              <a:latin typeface="Cambria Math" panose="02040503050406030204" pitchFamily="18" charset="0"/>
                            </a:rPr>
                            <m:t>=</m:t>
                          </m:r>
                          <m:r>
                            <a:rPr lang="de-DE" sz="1600" b="0" i="1" smtClean="0">
                              <a:solidFill>
                                <a:schemeClr val="tx1"/>
                              </a:solidFill>
                              <a:latin typeface="Cambria Math" panose="02040503050406030204" pitchFamily="18" charset="0"/>
                            </a:rPr>
                            <m:t>1</m:t>
                          </m:r>
                        </m:sub>
                        <m:sup>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𝐸</m:t>
                              </m:r>
                            </m:sub>
                          </m:sSub>
                        </m:sup>
                        <m:e>
                          <m:nary>
                            <m:naryPr>
                              <m:chr m:val="∑"/>
                              <m:limLoc m:val="undOvr"/>
                              <m:supHide m:val="on"/>
                              <m:ctrlPr>
                                <a:rPr lang="de-DE" sz="1600" i="1">
                                  <a:solidFill>
                                    <a:schemeClr val="tx1"/>
                                  </a:solidFill>
                                  <a:latin typeface="Cambria Math" panose="02040503050406030204" pitchFamily="18" charset="0"/>
                                </a:rPr>
                              </m:ctrlPr>
                            </m:naryPr>
                            <m:sub>
                              <m:sSup>
                                <m:sSupPr>
                                  <m:ctrlPr>
                                    <a:rPr lang="de-DE" sz="1600" i="1">
                                      <a:solidFill>
                                        <a:schemeClr val="tx1"/>
                                      </a:solidFill>
                                      <a:latin typeface="Cambria Math" panose="02040503050406030204" pitchFamily="18" charset="0"/>
                                    </a:rPr>
                                  </m:ctrlPr>
                                </m:sSupPr>
                                <m:e>
                                  <m:r>
                                    <a:rPr lang="de-DE" sz="1600" b="0" i="1" smtClean="0">
                                      <a:solidFill>
                                        <a:schemeClr val="tx1"/>
                                      </a:solidFill>
                                      <a:latin typeface="Cambria Math" panose="02040503050406030204" pitchFamily="18" charset="0"/>
                                    </a:rPr>
                                    <m:t>𝑡</m:t>
                                  </m:r>
                                </m:e>
                                <m:sup>
                                  <m:r>
                                    <a:rPr lang="en-US" sz="1600" b="0" i="1" smtClean="0">
                                      <a:solidFill>
                                        <a:schemeClr val="tx1"/>
                                      </a:solidFill>
                                      <a:latin typeface="Cambria Math" panose="02040503050406030204" pitchFamily="18" charset="0"/>
                                    </a:rPr>
                                    <m:t>𝑘</m:t>
                                  </m:r>
                                </m:sup>
                              </m:sSup>
                              <m:r>
                                <a:rPr lang="de-DE" sz="1600" b="0" i="1" smtClean="0">
                                  <a:solidFill>
                                    <a:schemeClr val="tx1"/>
                                  </a:solidFill>
                                  <a:latin typeface="Cambria Math" panose="02040503050406030204" pitchFamily="18" charset="0"/>
                                  <a:ea typeface="Cambria Math" panose="02040503050406030204" pitchFamily="18" charset="0"/>
                                </a:rPr>
                                <m:t>∈</m:t>
                              </m:r>
                              <m:d>
                                <m:dPr>
                                  <m:ctrlPr>
                                    <a:rPr lang="de-DE" sz="1600" i="1">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𝑑𝑡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 </m:t>
                                  </m:r>
                                </m:e>
                              </m:d>
                            </m:sub>
                            <m:sup/>
                            <m:e>
                              <m:r>
                                <a:rPr lang="de-DE" sz="1600" b="0" i="1" smtClean="0">
                                  <a:solidFill>
                                    <a:schemeClr val="tx1"/>
                                  </a:solidFill>
                                  <a:latin typeface="Cambria Math" panose="02040503050406030204" pitchFamily="18" charset="0"/>
                                </a:rPr>
                                <m:t>𝛿</m:t>
                              </m:r>
                              <m:d>
                                <m:dPr>
                                  <m:ctrlPr>
                                    <a:rPr lang="de-DE" sz="1600" i="1">
                                      <a:solidFill>
                                        <a:schemeClr val="tx1"/>
                                      </a:solidFill>
                                      <a:latin typeface="Cambria Math" panose="02040503050406030204" pitchFamily="18" charset="0"/>
                                    </a:rPr>
                                  </m:ctrlPr>
                                </m:dPr>
                                <m:e>
                                  <m:r>
                                    <a:rPr lang="de-DE" sz="1600" b="0" i="1" smtClean="0">
                                      <a:solidFill>
                                        <a:schemeClr val="tx1"/>
                                      </a:solidFill>
                                      <a:latin typeface="Cambria Math" panose="02040503050406030204" pitchFamily="18" charset="0"/>
                                    </a:rPr>
                                    <m:t>𝑡</m:t>
                                  </m:r>
                                  <m:r>
                                    <a:rPr lang="de-DE" sz="1600" b="0" smtClean="0">
                                      <a:solidFill>
                                        <a:schemeClr val="tx1"/>
                                      </a:solidFill>
                                      <a:latin typeface="Cambria Math" panose="02040503050406030204" pitchFamily="18" charset="0"/>
                                    </a:rPr>
                                    <m:t>−</m:t>
                                  </m:r>
                                  <m:sSubSup>
                                    <m:sSubSupPr>
                                      <m:ctrlPr>
                                        <a:rPr lang="de-DE" sz="1600" i="1" smtClean="0">
                                          <a:solidFill>
                                            <a:schemeClr val="tx1"/>
                                          </a:solidFill>
                                          <a:latin typeface="Cambria Math" panose="02040503050406030204" pitchFamily="18" charset="0"/>
                                        </a:rPr>
                                      </m:ctrlPr>
                                    </m:sSubSupPr>
                                    <m:e>
                                      <m:r>
                                        <a:rPr lang="de-DE" sz="1600" b="0" i="1" smtClean="0">
                                          <a:solidFill>
                                            <a:schemeClr val="tx1"/>
                                          </a:solidFill>
                                          <a:latin typeface="Cambria Math" panose="02040503050406030204" pitchFamily="18" charset="0"/>
                                        </a:rPr>
                                        <m:t>𝑡</m:t>
                                      </m:r>
                                    </m:e>
                                    <m:sub>
                                      <m:r>
                                        <a:rPr lang="de-DE" sz="1600" b="0" i="1" smtClean="0">
                                          <a:solidFill>
                                            <a:schemeClr val="tx1"/>
                                          </a:solidFill>
                                          <a:latin typeface="Cambria Math" panose="02040503050406030204" pitchFamily="18" charset="0"/>
                                        </a:rPr>
                                        <m:t>𝑖</m:t>
                                      </m:r>
                                    </m:sub>
                                    <m:sup>
                                      <m:r>
                                        <a:rPr lang="de-DE" sz="1600" b="0" i="1" smtClean="0">
                                          <a:solidFill>
                                            <a:schemeClr val="tx1"/>
                                          </a:solidFill>
                                          <a:latin typeface="Cambria Math" panose="02040503050406030204" pitchFamily="18" charset="0"/>
                                        </a:rPr>
                                        <m:t>𝑘</m:t>
                                      </m:r>
                                    </m:sup>
                                  </m:sSubSup>
                                </m:e>
                              </m:d>
                            </m:e>
                          </m:nary>
                        </m:e>
                      </m:nary>
                    </m:oMath>
                  </m:oMathPara>
                </a14:m>
                <a:endParaRPr lang="de-DE" sz="1600" dirty="0">
                  <a:solidFill>
                    <a:schemeClr val="tx1"/>
                  </a:solidFill>
                </a:endParaRPr>
              </a:p>
            </p:txBody>
          </p:sp>
        </mc:Choice>
        <mc:Fallback xmlns="">
          <p:sp>
            <p:nvSpPr>
              <p:cNvPr id="22" name="Rounded Rectangle 21">
                <a:extLst>
                  <a:ext uri="{FF2B5EF4-FFF2-40B4-BE49-F238E27FC236}">
                    <a16:creationId xmlns:a16="http://schemas.microsoft.com/office/drawing/2014/main" id="{FA5B6F34-7AFE-1A48-8986-EE1573C23AB8}"/>
                  </a:ext>
                </a:extLst>
              </p:cNvPr>
              <p:cNvSpPr>
                <a:spLocks noRot="1" noChangeAspect="1" noMove="1" noResize="1" noEditPoints="1" noAdjustHandles="1" noChangeArrowheads="1" noChangeShapeType="1" noTextEdit="1"/>
              </p:cNvSpPr>
              <p:nvPr/>
            </p:nvSpPr>
            <p:spPr>
              <a:xfrm>
                <a:off x="3059832" y="2391830"/>
                <a:ext cx="3543397" cy="1112435"/>
              </a:xfrm>
              <a:prstGeom prst="roundRect">
                <a:avLst/>
              </a:prstGeom>
              <a:blipFill>
                <a:blip r:embed="rId8"/>
                <a:stretch>
                  <a:fillRect t="-42697" b="-102247"/>
                </a:stretch>
              </a:blipFill>
              <a:ln>
                <a:noFill/>
              </a:ln>
            </p:spPr>
            <p:txBody>
              <a:bodyPr/>
              <a:lstStyle/>
              <a:p>
                <a:r>
                  <a:rPr lang="en-DE">
                    <a:noFill/>
                  </a:rPr>
                  <a:t> </a:t>
                </a:r>
              </a:p>
            </p:txBody>
          </p:sp>
        </mc:Fallback>
      </mc:AlternateContent>
      <p:cxnSp>
        <p:nvCxnSpPr>
          <p:cNvPr id="23" name="Straight Arrow Connector 22">
            <a:extLst>
              <a:ext uri="{FF2B5EF4-FFF2-40B4-BE49-F238E27FC236}">
                <a16:creationId xmlns:a16="http://schemas.microsoft.com/office/drawing/2014/main" id="{20B36033-05B8-1B48-8943-2CBDA08F7771}"/>
              </a:ext>
            </a:extLst>
          </p:cNvPr>
          <p:cNvCxnSpPr>
            <a:cxnSpLocks/>
            <a:stCxn id="71" idx="1"/>
            <a:endCxn id="22" idx="3"/>
          </p:cNvCxnSpPr>
          <p:nvPr/>
        </p:nvCxnSpPr>
        <p:spPr>
          <a:xfrm flipH="1">
            <a:off x="6603229" y="2948047"/>
            <a:ext cx="10620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6E771E-4B44-4D43-B0B2-FD1924A361DC}"/>
              </a:ext>
            </a:extLst>
          </p:cNvPr>
          <p:cNvCxnSpPr>
            <a:cxnSpLocks/>
            <a:stCxn id="72" idx="1"/>
            <a:endCxn id="27" idx="3"/>
          </p:cNvCxnSpPr>
          <p:nvPr/>
        </p:nvCxnSpPr>
        <p:spPr>
          <a:xfrm flipH="1">
            <a:off x="6603229" y="4250948"/>
            <a:ext cx="1072589"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ED0CFB8-0C23-3442-BA51-12C0DF02B36B}"/>
                  </a:ext>
                </a:extLst>
              </p:cNvPr>
              <p:cNvSpPr/>
              <p:nvPr/>
            </p:nvSpPr>
            <p:spPr>
              <a:xfrm>
                <a:off x="6516216" y="3558656"/>
                <a:ext cx="1052487" cy="621837"/>
              </a:xfrm>
              <a:prstGeom prst="rect">
                <a:avLst/>
              </a:prstGeom>
            </p:spPr>
            <p:txBody>
              <a:bodyPr wrap="square">
                <a:spAutoFit/>
              </a:bodyPr>
              <a:lstStyle/>
              <a:p>
                <a:pPr algn="ctr"/>
                <a:r>
                  <a:rPr lang="de-DE" sz="1600" dirty="0">
                    <a:latin typeface="Trebuchet MS" panose="020B0703020202090204" pitchFamily="34" charset="0"/>
                    <a:cs typeface="Calibri" panose="020F0502020204030204" pitchFamily="34" charset="0"/>
                  </a:rPr>
                  <a:t>Spikes</a:t>
                </a:r>
                <a:endParaRPr lang="en-US" sz="1600" i="1" dirty="0">
                  <a:latin typeface="Trebuchet MS" panose="020B0703020202090204" pitchFamily="34" charset="0"/>
                </a:endParaRPr>
              </a:p>
              <a:p>
                <a:pPr algn="ct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𝛿</m:t>
                      </m:r>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de-DE" sz="1600" b="0" smtClean="0">
                              <a:latin typeface="Cambria Math" panose="02040503050406030204" pitchFamily="18" charset="0"/>
                            </a:rPr>
                            <m:t>−</m:t>
                          </m:r>
                          <m:sSubSup>
                            <m:sSubSupPr>
                              <m:ctrlPr>
                                <a:rPr lang="de-DE" sz="1600" i="1">
                                  <a:latin typeface="Cambria Math" panose="02040503050406030204" pitchFamily="18" charset="0"/>
                                </a:rPr>
                              </m:ctrlPr>
                            </m:sSubSupPr>
                            <m:e>
                              <m:r>
                                <a:rPr lang="de-DE" sz="1600" b="0" i="1" smtClean="0">
                                  <a:latin typeface="Cambria Math" panose="02040503050406030204" pitchFamily="18" charset="0"/>
                                </a:rPr>
                                <m:t>𝑡</m:t>
                              </m:r>
                            </m:e>
                            <m:sub>
                              <m:r>
                                <a:rPr lang="de-DE" sz="1600" b="0" i="1" smtClean="0">
                                  <a:latin typeface="Cambria Math" panose="02040503050406030204" pitchFamily="18" charset="0"/>
                                </a:rPr>
                                <m:t>𝑖</m:t>
                              </m:r>
                            </m:sub>
                            <m:sup>
                              <m:r>
                                <a:rPr lang="de-DE" sz="1600" b="0" i="1" smtClean="0">
                                  <a:latin typeface="Cambria Math" panose="02040503050406030204" pitchFamily="18" charset="0"/>
                                </a:rPr>
                                <m:t>𝑘</m:t>
                              </m:r>
                            </m:sup>
                          </m:sSubSup>
                        </m:e>
                      </m:d>
                    </m:oMath>
                  </m:oMathPara>
                </a14:m>
                <a:endParaRPr lang="de-DE" sz="1600" dirty="0"/>
              </a:p>
            </p:txBody>
          </p:sp>
        </mc:Choice>
        <mc:Fallback xmlns="">
          <p:sp>
            <p:nvSpPr>
              <p:cNvPr id="25" name="Rectangle 24">
                <a:extLst>
                  <a:ext uri="{FF2B5EF4-FFF2-40B4-BE49-F238E27FC236}">
                    <a16:creationId xmlns:a16="http://schemas.microsoft.com/office/drawing/2014/main" id="{2ED0CFB8-0C23-3442-BA51-12C0DF02B36B}"/>
                  </a:ext>
                </a:extLst>
              </p:cNvPr>
              <p:cNvSpPr>
                <a:spLocks noRot="1" noChangeAspect="1" noMove="1" noResize="1" noEditPoints="1" noAdjustHandles="1" noChangeArrowheads="1" noChangeShapeType="1" noTextEdit="1"/>
              </p:cNvSpPr>
              <p:nvPr/>
            </p:nvSpPr>
            <p:spPr>
              <a:xfrm>
                <a:off x="6516216" y="3558656"/>
                <a:ext cx="1052487" cy="621837"/>
              </a:xfrm>
              <a:prstGeom prst="rect">
                <a:avLst/>
              </a:prstGeom>
              <a:blipFill>
                <a:blip r:embed="rId9"/>
                <a:stretch>
                  <a:fillRect t="-2000"/>
                </a:stretch>
              </a:blipFill>
            </p:spPr>
            <p:txBody>
              <a:bodyPr/>
              <a:lstStyle/>
              <a:p>
                <a:r>
                  <a:rPr lang="en-DE">
                    <a:noFill/>
                  </a:rPr>
                  <a:t> </a:t>
                </a:r>
              </a:p>
            </p:txBody>
          </p:sp>
        </mc:Fallback>
      </mc:AlternateContent>
      <p:sp>
        <p:nvSpPr>
          <p:cNvPr id="26" name="Rectangle 25">
            <a:extLst>
              <a:ext uri="{FF2B5EF4-FFF2-40B4-BE49-F238E27FC236}">
                <a16:creationId xmlns:a16="http://schemas.microsoft.com/office/drawing/2014/main" id="{B534DA2B-D402-ED4B-8F77-072E62DBC5A8}"/>
              </a:ext>
            </a:extLst>
          </p:cNvPr>
          <p:cNvSpPr/>
          <p:nvPr/>
        </p:nvSpPr>
        <p:spPr>
          <a:xfrm>
            <a:off x="3099842" y="2001309"/>
            <a:ext cx="3417923" cy="400110"/>
          </a:xfrm>
          <a:prstGeom prst="rect">
            <a:avLst/>
          </a:prstGeom>
        </p:spPr>
        <p:txBody>
          <a:bodyPr wrap="none">
            <a:spAutoFit/>
          </a:bodyPr>
          <a:lstStyle/>
          <a:p>
            <a:pPr algn="ctr">
              <a:spcBef>
                <a:spcPts val="600"/>
              </a:spcBef>
            </a:pPr>
            <a:r>
              <a:rPr lang="en-US" sz="2000" dirty="0">
                <a:latin typeface="Trebuchet MS" panose="020B0703020202090204" pitchFamily="34" charset="0"/>
                <a:cs typeface="Calibri" panose="020F0502020204030204" pitchFamily="34" charset="0"/>
              </a:rPr>
              <a:t>NEST spike detector devices</a:t>
            </a:r>
          </a:p>
        </p:txBody>
      </p: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6930A3BA-E0FE-D24C-9553-C19ACF1E1DF8}"/>
                  </a:ext>
                </a:extLst>
              </p:cNvPr>
              <p:cNvSpPr/>
              <p:nvPr/>
            </p:nvSpPr>
            <p:spPr>
              <a:xfrm>
                <a:off x="3071346" y="3694731"/>
                <a:ext cx="3531883" cy="111243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rebuchet MS" panose="020B0703020202090204" pitchFamily="34" charset="0"/>
                    <a:cs typeface="Calibri" panose="020F0502020204030204" pitchFamily="34" charset="0"/>
                  </a:rPr>
                  <a:t>spike count</a:t>
                </a:r>
              </a:p>
              <a:p>
                <a:pPr algn="ctr"/>
                <a14:m>
                  <m:oMathPara xmlns:m="http://schemas.openxmlformats.org/officeDocument/2006/math">
                    <m:oMathParaPr>
                      <m:jc m:val="centerGroup"/>
                    </m:oMathParaPr>
                    <m:oMath xmlns:m="http://schemas.openxmlformats.org/officeDocument/2006/math">
                      <m:sSubSup>
                        <m:sSubSupPr>
                          <m:ctrlPr>
                            <a:rPr lang="de-DE" sz="160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𝑠𝑝𝑖𝑘𝑒𝑠</m:t>
                          </m:r>
                        </m:sub>
                        <m:sup>
                          <m:r>
                            <a:rPr lang="en-US" sz="1600" b="0" i="1" smtClean="0">
                              <a:solidFill>
                                <a:schemeClr val="tx1"/>
                              </a:solidFill>
                              <a:latin typeface="Cambria Math" panose="02040503050406030204" pitchFamily="18" charset="0"/>
                            </a:rPr>
                            <m:t>𝐼</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𝑖𝑛</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nary>
                        <m:naryPr>
                          <m:chr m:val="∑"/>
                          <m:limLoc m:val="undOvr"/>
                          <m:ctrlPr>
                            <a:rPr lang="de-DE" sz="1600" i="1">
                              <a:solidFill>
                                <a:schemeClr val="tx1"/>
                              </a:solidFill>
                              <a:latin typeface="Cambria Math" panose="02040503050406030204" pitchFamily="18" charset="0"/>
                            </a:rPr>
                          </m:ctrlPr>
                        </m:naryPr>
                        <m:sub>
                          <m:r>
                            <a:rPr lang="de-DE" sz="1600" b="0" i="1" smtClean="0">
                              <a:solidFill>
                                <a:schemeClr val="tx1"/>
                              </a:solidFill>
                              <a:latin typeface="Cambria Math" panose="02040503050406030204" pitchFamily="18" charset="0"/>
                            </a:rPr>
                            <m:t>𝑖</m:t>
                          </m:r>
                          <m:r>
                            <a:rPr lang="de-DE" sz="1600" b="0" smtClean="0">
                              <a:solidFill>
                                <a:schemeClr val="tx1"/>
                              </a:solidFill>
                              <a:latin typeface="Cambria Math" panose="02040503050406030204" pitchFamily="18" charset="0"/>
                            </a:rPr>
                            <m:t>=</m:t>
                          </m:r>
                          <m:r>
                            <a:rPr lang="de-DE" sz="1600" b="0" i="1" smtClean="0">
                              <a:solidFill>
                                <a:schemeClr val="tx1"/>
                              </a:solidFill>
                              <a:latin typeface="Cambria Math" panose="02040503050406030204" pitchFamily="18" charset="0"/>
                            </a:rPr>
                            <m:t>1</m:t>
                          </m:r>
                        </m:sub>
                        <m:sup>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𝐼</m:t>
                              </m:r>
                            </m:sub>
                          </m:sSub>
                        </m:sup>
                        <m:e>
                          <m:nary>
                            <m:naryPr>
                              <m:chr m:val="∑"/>
                              <m:limLoc m:val="undOvr"/>
                              <m:supHide m:val="on"/>
                              <m:ctrlPr>
                                <a:rPr lang="de-DE" sz="1600" i="1">
                                  <a:solidFill>
                                    <a:schemeClr val="tx1"/>
                                  </a:solidFill>
                                  <a:latin typeface="Cambria Math" panose="02040503050406030204" pitchFamily="18" charset="0"/>
                                </a:rPr>
                              </m:ctrlPr>
                            </m:naryPr>
                            <m:sub>
                              <m:sSup>
                                <m:sSupPr>
                                  <m:ctrlPr>
                                    <a:rPr lang="de-DE" sz="1600" i="1">
                                      <a:solidFill>
                                        <a:schemeClr val="tx1"/>
                                      </a:solidFill>
                                      <a:latin typeface="Cambria Math" panose="02040503050406030204" pitchFamily="18" charset="0"/>
                                    </a:rPr>
                                  </m:ctrlPr>
                                </m:sSupPr>
                                <m:e>
                                  <m:r>
                                    <a:rPr lang="de-DE" sz="1600" b="0" i="1" smtClean="0">
                                      <a:solidFill>
                                        <a:schemeClr val="tx1"/>
                                      </a:solidFill>
                                      <a:latin typeface="Cambria Math" panose="02040503050406030204" pitchFamily="18" charset="0"/>
                                    </a:rPr>
                                    <m:t>𝑡</m:t>
                                  </m:r>
                                </m:e>
                                <m:sup>
                                  <m:r>
                                    <a:rPr lang="en-US" sz="1600" b="0" i="1" smtClean="0">
                                      <a:solidFill>
                                        <a:schemeClr val="tx1"/>
                                      </a:solidFill>
                                      <a:latin typeface="Cambria Math" panose="02040503050406030204" pitchFamily="18" charset="0"/>
                                    </a:rPr>
                                    <m:t>𝑘</m:t>
                                  </m:r>
                                </m:sup>
                              </m:sSup>
                              <m:r>
                                <a:rPr lang="de-DE" sz="1600" b="0" i="1" smtClean="0">
                                  <a:solidFill>
                                    <a:schemeClr val="tx1"/>
                                  </a:solidFill>
                                  <a:latin typeface="Cambria Math" panose="02040503050406030204" pitchFamily="18" charset="0"/>
                                  <a:ea typeface="Cambria Math" panose="02040503050406030204" pitchFamily="18" charset="0"/>
                                </a:rPr>
                                <m:t>∈</m:t>
                              </m:r>
                              <m:d>
                                <m:dPr>
                                  <m:ctrlPr>
                                    <a:rPr lang="de-DE" sz="1600" i="1">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𝑑𝑡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 </m:t>
                                  </m:r>
                                </m:e>
                              </m:d>
                            </m:sub>
                            <m:sup/>
                            <m:e>
                              <m:r>
                                <a:rPr lang="de-DE" sz="1600" b="0" i="1" smtClean="0">
                                  <a:solidFill>
                                    <a:schemeClr val="tx1"/>
                                  </a:solidFill>
                                  <a:latin typeface="Cambria Math" panose="02040503050406030204" pitchFamily="18" charset="0"/>
                                </a:rPr>
                                <m:t>𝛿</m:t>
                              </m:r>
                              <m:d>
                                <m:dPr>
                                  <m:ctrlPr>
                                    <a:rPr lang="de-DE" sz="1600" i="1">
                                      <a:solidFill>
                                        <a:schemeClr val="tx1"/>
                                      </a:solidFill>
                                      <a:latin typeface="Cambria Math" panose="02040503050406030204" pitchFamily="18" charset="0"/>
                                    </a:rPr>
                                  </m:ctrlPr>
                                </m:dPr>
                                <m:e>
                                  <m:r>
                                    <a:rPr lang="de-DE" sz="1600" b="0" i="1" smtClean="0">
                                      <a:solidFill>
                                        <a:schemeClr val="tx1"/>
                                      </a:solidFill>
                                      <a:latin typeface="Cambria Math" panose="02040503050406030204" pitchFamily="18" charset="0"/>
                                    </a:rPr>
                                    <m:t>𝑡</m:t>
                                  </m:r>
                                  <m:r>
                                    <a:rPr lang="de-DE" sz="1600" b="0" smtClean="0">
                                      <a:solidFill>
                                        <a:schemeClr val="tx1"/>
                                      </a:solidFill>
                                      <a:latin typeface="Cambria Math" panose="02040503050406030204" pitchFamily="18" charset="0"/>
                                    </a:rPr>
                                    <m:t>−</m:t>
                                  </m:r>
                                  <m:sSubSup>
                                    <m:sSubSupPr>
                                      <m:ctrlPr>
                                        <a:rPr lang="de-DE" sz="1600" i="1" smtClean="0">
                                          <a:solidFill>
                                            <a:schemeClr val="tx1"/>
                                          </a:solidFill>
                                          <a:latin typeface="Cambria Math" panose="02040503050406030204" pitchFamily="18" charset="0"/>
                                        </a:rPr>
                                      </m:ctrlPr>
                                    </m:sSubSupPr>
                                    <m:e>
                                      <m:r>
                                        <a:rPr lang="de-DE" sz="1600" b="0" i="1" smtClean="0">
                                          <a:solidFill>
                                            <a:schemeClr val="tx1"/>
                                          </a:solidFill>
                                          <a:latin typeface="Cambria Math" panose="02040503050406030204" pitchFamily="18" charset="0"/>
                                        </a:rPr>
                                        <m:t>𝑡</m:t>
                                      </m:r>
                                    </m:e>
                                    <m:sub>
                                      <m:r>
                                        <a:rPr lang="de-DE" sz="1600" b="0" i="1" smtClean="0">
                                          <a:solidFill>
                                            <a:schemeClr val="tx1"/>
                                          </a:solidFill>
                                          <a:latin typeface="Cambria Math" panose="02040503050406030204" pitchFamily="18" charset="0"/>
                                        </a:rPr>
                                        <m:t>𝑖</m:t>
                                      </m:r>
                                    </m:sub>
                                    <m:sup>
                                      <m:r>
                                        <a:rPr lang="de-DE" sz="1600" b="0" i="1" smtClean="0">
                                          <a:solidFill>
                                            <a:schemeClr val="tx1"/>
                                          </a:solidFill>
                                          <a:latin typeface="Cambria Math" panose="02040503050406030204" pitchFamily="18" charset="0"/>
                                        </a:rPr>
                                        <m:t>𝑘</m:t>
                                      </m:r>
                                    </m:sup>
                                  </m:sSubSup>
                                </m:e>
                              </m:d>
                            </m:e>
                          </m:nary>
                        </m:e>
                      </m:nary>
                    </m:oMath>
                  </m:oMathPara>
                </a14:m>
                <a:endParaRPr lang="de-DE" sz="1600" dirty="0">
                  <a:solidFill>
                    <a:schemeClr val="tx1"/>
                  </a:solidFill>
                </a:endParaRPr>
              </a:p>
            </p:txBody>
          </p:sp>
        </mc:Choice>
        <mc:Fallback xmlns="">
          <p:sp>
            <p:nvSpPr>
              <p:cNvPr id="27" name="Rounded Rectangle 26">
                <a:extLst>
                  <a:ext uri="{FF2B5EF4-FFF2-40B4-BE49-F238E27FC236}">
                    <a16:creationId xmlns:a16="http://schemas.microsoft.com/office/drawing/2014/main" id="{6930A3BA-E0FE-D24C-9553-C19ACF1E1DF8}"/>
                  </a:ext>
                </a:extLst>
              </p:cNvPr>
              <p:cNvSpPr>
                <a:spLocks noRot="1" noChangeAspect="1" noMove="1" noResize="1" noEditPoints="1" noAdjustHandles="1" noChangeArrowheads="1" noChangeShapeType="1" noTextEdit="1"/>
              </p:cNvSpPr>
              <p:nvPr/>
            </p:nvSpPr>
            <p:spPr>
              <a:xfrm>
                <a:off x="3071346" y="3694731"/>
                <a:ext cx="3531883" cy="1112435"/>
              </a:xfrm>
              <a:prstGeom prst="roundRect">
                <a:avLst/>
              </a:prstGeom>
              <a:blipFill>
                <a:blip r:embed="rId10"/>
                <a:stretch>
                  <a:fillRect t="-42697" b="-101124"/>
                </a:stretch>
              </a:blipFill>
              <a:ln>
                <a:noFill/>
              </a:ln>
            </p:spPr>
            <p:txBody>
              <a:bodyPr/>
              <a:lstStyle/>
              <a:p>
                <a:r>
                  <a:rPr lang="en-DE">
                    <a:noFill/>
                  </a:rPr>
                  <a:t> </a:t>
                </a:r>
              </a:p>
            </p:txBody>
          </p:sp>
        </mc:Fallback>
      </mc:AlternateContent>
      <p:pic>
        <p:nvPicPr>
          <p:cNvPr id="42" name="Picture 41">
            <a:extLst>
              <a:ext uri="{FF2B5EF4-FFF2-40B4-BE49-F238E27FC236}">
                <a16:creationId xmlns:a16="http://schemas.microsoft.com/office/drawing/2014/main" id="{F573BD11-D564-B645-856C-DFAF4C75D588}"/>
              </a:ext>
            </a:extLst>
          </p:cNvPr>
          <p:cNvPicPr>
            <a:picLocks noChangeAspect="1"/>
          </p:cNvPicPr>
          <p:nvPr/>
        </p:nvPicPr>
        <p:blipFill>
          <a:blip r:embed="rId11"/>
          <a:stretch>
            <a:fillRect/>
          </a:stretch>
        </p:blipFill>
        <p:spPr bwMode="auto">
          <a:xfrm>
            <a:off x="52781" y="861209"/>
            <a:ext cx="913540" cy="504056"/>
          </a:xfrm>
          <a:prstGeom prst="rect">
            <a:avLst/>
          </a:prstGeom>
        </p:spPr>
      </p:pic>
      <mc:AlternateContent xmlns:mc="http://schemas.openxmlformats.org/markup-compatibility/2006" xmlns:a14="http://schemas.microsoft.com/office/drawing/2010/main">
        <mc:Choice Requires="a14">
          <p:sp>
            <p:nvSpPr>
              <p:cNvPr id="28" name="Rounded Rectangle 27">
                <a:extLst>
                  <a:ext uri="{FF2B5EF4-FFF2-40B4-BE49-F238E27FC236}">
                    <a16:creationId xmlns:a16="http://schemas.microsoft.com/office/drawing/2014/main" id="{FEAB5799-6DE2-4249-92D9-678D5FF39B6D}"/>
                  </a:ext>
                </a:extLst>
              </p:cNvPr>
              <p:cNvSpPr/>
              <p:nvPr/>
            </p:nvSpPr>
            <p:spPr bwMode="auto">
              <a:xfrm>
                <a:off x="52782" y="1472088"/>
                <a:ext cx="2502994" cy="3547934"/>
              </a:xfrm>
              <a:prstGeom prst="roundRect">
                <a:avLst/>
              </a:prstGeom>
              <a:solidFill>
                <a:srgbClr val="00B05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rgbClr val="00B050"/>
                    </a:solidFill>
                    <a:latin typeface="Trebuchet MS" panose="020B0703020202090204" pitchFamily="34" charset="0"/>
                    <a:cs typeface="Calibri" panose="020F0502020204030204" pitchFamily="34" charset="0"/>
                  </a:rPr>
                  <a:t>TVB Mean Field node </a:t>
                </a:r>
                <a14:m>
                  <m:oMath xmlns:m="http://schemas.openxmlformats.org/officeDocument/2006/math">
                    <m:r>
                      <a:rPr lang="en-US" sz="2000" b="1" i="1" smtClean="0">
                        <a:solidFill>
                          <a:srgbClr val="00B050"/>
                        </a:solidFill>
                        <a:latin typeface="Cambria Math" panose="02040503050406030204" pitchFamily="18" charset="0"/>
                      </a:rPr>
                      <m:t>𝒏</m:t>
                    </m:r>
                  </m:oMath>
                </a14:m>
                <a:endParaRPr lang="en-US" sz="2000" b="1" dirty="0">
                  <a:solidFill>
                    <a:srgbClr val="00B050"/>
                  </a:solidFill>
                  <a:latin typeface="Trebuchet MS" panose="020B0703020202090204" pitchFamily="34" charset="0"/>
                  <a:cs typeface="Calibri" panose="020F0502020204030204" pitchFamily="34" charset="0"/>
                </a:endParaRPr>
              </a:p>
            </p:txBody>
          </p:sp>
        </mc:Choice>
        <mc:Fallback xmlns="">
          <p:sp>
            <p:nvSpPr>
              <p:cNvPr id="28" name="Rounded Rectangle 27">
                <a:extLst>
                  <a:ext uri="{FF2B5EF4-FFF2-40B4-BE49-F238E27FC236}">
                    <a16:creationId xmlns:a16="http://schemas.microsoft.com/office/drawing/2014/main" id="{FEAB5799-6DE2-4249-92D9-678D5FF39B6D}"/>
                  </a:ext>
                </a:extLst>
              </p:cNvPr>
              <p:cNvSpPr>
                <a:spLocks noRot="1" noChangeAspect="1" noMove="1" noResize="1" noEditPoints="1" noAdjustHandles="1" noChangeArrowheads="1" noChangeShapeType="1" noTextEdit="1"/>
              </p:cNvSpPr>
              <p:nvPr/>
            </p:nvSpPr>
            <p:spPr bwMode="auto">
              <a:xfrm>
                <a:off x="52782" y="1472088"/>
                <a:ext cx="2502994" cy="3547934"/>
              </a:xfrm>
              <a:prstGeom prst="roundRect">
                <a:avLst/>
              </a:prstGeom>
              <a:blipFill>
                <a:blip r:embed="rId12"/>
                <a:stretch>
                  <a:fillRect/>
                </a:stretch>
              </a:blipFill>
              <a:ln w="63500">
                <a:solidFill>
                  <a:srgbClr val="00B050"/>
                </a:solidFill>
              </a:ln>
            </p:spPr>
            <p:txBody>
              <a:bodyPr/>
              <a:lstStyle/>
              <a:p>
                <a:r>
                  <a:rPr lang="en-DE">
                    <a:noFill/>
                  </a:rPr>
                  <a:t> </a:t>
                </a:r>
              </a:p>
            </p:txBody>
          </p:sp>
        </mc:Fallback>
      </mc:AlternateContent>
      <p:cxnSp>
        <p:nvCxnSpPr>
          <p:cNvPr id="30" name="Straight Arrow Connector 29">
            <a:extLst>
              <a:ext uri="{FF2B5EF4-FFF2-40B4-BE49-F238E27FC236}">
                <a16:creationId xmlns:a16="http://schemas.microsoft.com/office/drawing/2014/main" id="{9D34A77B-8998-6A48-B9CE-2CD6E7A7EC82}"/>
              </a:ext>
            </a:extLst>
          </p:cNvPr>
          <p:cNvCxnSpPr>
            <a:cxnSpLocks/>
            <a:stCxn id="22" idx="1"/>
            <a:endCxn id="15" idx="3"/>
          </p:cNvCxnSpPr>
          <p:nvPr/>
        </p:nvCxnSpPr>
        <p:spPr>
          <a:xfrm flipH="1">
            <a:off x="2501110" y="2948048"/>
            <a:ext cx="55872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D78558D-720A-7345-A832-5426FB01DE87}"/>
              </a:ext>
            </a:extLst>
          </p:cNvPr>
          <p:cNvCxnSpPr>
            <a:cxnSpLocks/>
            <a:stCxn id="27" idx="1"/>
            <a:endCxn id="16" idx="3"/>
          </p:cNvCxnSpPr>
          <p:nvPr/>
        </p:nvCxnSpPr>
        <p:spPr bwMode="auto">
          <a:xfrm flipH="1">
            <a:off x="2483767" y="4250949"/>
            <a:ext cx="587579" cy="183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el 1">
            <a:extLst>
              <a:ext uri="{FF2B5EF4-FFF2-40B4-BE49-F238E27FC236}">
                <a16:creationId xmlns:a16="http://schemas.microsoft.com/office/drawing/2014/main" id="{EA39641F-AD44-264B-9183-0947A6E48FC3}"/>
              </a:ext>
            </a:extLst>
          </p:cNvPr>
          <p:cNvSpPr txBox="1">
            <a:spLocks/>
          </p:cNvSpPr>
          <p:nvPr/>
        </p:nvSpPr>
        <p:spPr bwMode="auto">
          <a:xfrm>
            <a:off x="139389" y="-225695"/>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32" name="Titel 1">
            <a:extLst>
              <a:ext uri="{FF2B5EF4-FFF2-40B4-BE49-F238E27FC236}">
                <a16:creationId xmlns:a16="http://schemas.microsoft.com/office/drawing/2014/main" id="{3B30B946-7A21-244C-9691-E3DCA6D5830D}"/>
              </a:ext>
            </a:extLst>
          </p:cNvPr>
          <p:cNvSpPr>
            <a:spLocks noGrp="1"/>
          </p:cNvSpPr>
          <p:nvPr>
            <p:ph type="title"/>
          </p:nvPr>
        </p:nvSpPr>
        <p:spPr bwMode="auto">
          <a:xfrm>
            <a:off x="690503" y="478549"/>
            <a:ext cx="2952328" cy="372458"/>
          </a:xfrm>
        </p:spPr>
        <p:txBody>
          <a:bodyPr>
            <a:noAutofit/>
          </a:bodyPr>
          <a:lstStyle/>
          <a:p>
            <a:pPr algn="ctr"/>
            <a:r>
              <a:rPr lang="en-DE" sz="2400" i="1" dirty="0">
                <a:latin typeface="Trebuchet MS" panose="020B0703020202090204" pitchFamily="34" charset="0"/>
              </a:rPr>
              <a:t>NEST to TVB update</a:t>
            </a:r>
          </a:p>
        </p:txBody>
      </p:sp>
      <p:pic>
        <p:nvPicPr>
          <p:cNvPr id="31" name="Picture 2">
            <a:extLst>
              <a:ext uri="{FF2B5EF4-FFF2-40B4-BE49-F238E27FC236}">
                <a16:creationId xmlns:a16="http://schemas.microsoft.com/office/drawing/2014/main" id="{6D086658-AC23-2040-8A82-463FAB5258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98373" y="871674"/>
            <a:ext cx="997564" cy="42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49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6DAA1A-13A1-CE4E-AB34-EB07C7E3D674}"/>
                  </a:ext>
                </a:extLst>
              </p:cNvPr>
              <p:cNvSpPr txBox="1"/>
              <p:nvPr/>
            </p:nvSpPr>
            <p:spPr>
              <a:xfrm>
                <a:off x="182242" y="1851670"/>
                <a:ext cx="3736437" cy="2450030"/>
              </a:xfrm>
              <a:prstGeom prst="rect">
                <a:avLst/>
              </a:prstGeom>
              <a:noFill/>
            </p:spPr>
            <p:txBody>
              <a:bodyPr wrap="square" rtlCol="0">
                <a:spAutoFit/>
              </a:bodyPr>
              <a:lstStyle/>
              <a:p>
                <a:pPr marL="285750" indent="-285750">
                  <a:spcAft>
                    <a:spcPts val="1200"/>
                  </a:spcAft>
                  <a:buFont typeface="Wingdings" pitchFamily="2" charset="2"/>
                  <a:buChar char="Ø"/>
                </a:pPr>
                <a:r>
                  <a:rPr lang="en-DE" sz="1400" dirty="0"/>
                  <a:t>TVB-SpikeNet interface properties and configurations</a:t>
                </a:r>
              </a:p>
              <a:p>
                <a:pPr marL="285750" indent="-285750">
                  <a:spcAft>
                    <a:spcPts val="1200"/>
                  </a:spcAft>
                  <a:buFont typeface="Wingdings" pitchFamily="2" charset="2"/>
                  <a:buChar char="Ø"/>
                </a:pPr>
                <a:r>
                  <a:rPr lang="en-DE" sz="1400" dirty="0"/>
                  <a:t>Dynamical non-state variables (e.g. </a:t>
                </a:r>
                <a14:m>
                  <m:oMath xmlns:m="http://schemas.openxmlformats.org/officeDocument/2006/math">
                    <m:sSubSup>
                      <m:sSubSupPr>
                        <m:ctrlPr>
                          <a:rPr lang="en-DE" sz="1400" i="1">
                            <a:latin typeface="Cambria Math" panose="02040503050406030204" pitchFamily="18" charset="0"/>
                          </a:rPr>
                        </m:ctrlPr>
                      </m:sSubSupPr>
                      <m:e>
                        <m:r>
                          <a:rPr lang="en-US" sz="1400" b="0" i="1" smtClean="0">
                            <a:latin typeface="Cambria Math" panose="02040503050406030204" pitchFamily="18" charset="0"/>
                          </a:rPr>
                          <m:t>𝑅</m:t>
                        </m:r>
                      </m:e>
                      <m:sub>
                        <m:acc>
                          <m:accPr>
                            <m:chr m:val="́"/>
                            <m:ctrlPr>
                              <a:rPr lang="en-DE" sz="1400" i="1">
                                <a:latin typeface="Cambria Math" panose="02040503050406030204" pitchFamily="18" charset="0"/>
                              </a:rPr>
                            </m:ctrlPr>
                          </m:accPr>
                          <m:e>
                            <m:r>
                              <a:rPr lang="en-DE" sz="1400" i="1">
                                <a:latin typeface="Cambria Math" panose="02040503050406030204" pitchFamily="18" charset="0"/>
                              </a:rPr>
                              <m:t>𝑛</m:t>
                            </m:r>
                          </m:e>
                        </m:acc>
                      </m:sub>
                      <m:sup>
                        <m:f>
                          <m:fPr>
                            <m:type m:val="lin"/>
                            <m:ctrlPr>
                              <a:rPr lang="en-DE" sz="1400" i="1">
                                <a:latin typeface="Cambria Math" panose="02040503050406030204" pitchFamily="18" charset="0"/>
                              </a:rPr>
                            </m:ctrlPr>
                          </m:fPr>
                          <m:num>
                            <m:r>
                              <a:rPr lang="en-DE" sz="1400" i="1">
                                <a:latin typeface="Cambria Math" panose="02040503050406030204" pitchFamily="18" charset="0"/>
                              </a:rPr>
                              <m:t>𝐸</m:t>
                            </m:r>
                          </m:num>
                          <m:den>
                            <m:r>
                              <a:rPr lang="en-DE" sz="1400" i="1">
                                <a:latin typeface="Cambria Math" panose="02040503050406030204" pitchFamily="18" charset="0"/>
                              </a:rPr>
                              <m:t>𝐼</m:t>
                            </m:r>
                          </m:den>
                        </m:f>
                      </m:sup>
                    </m:sSubSup>
                    <m:d>
                      <m:dPr>
                        <m:ctrlPr>
                          <a:rPr lang="en-DE" sz="1400" i="1">
                            <a:latin typeface="Cambria Math" panose="02040503050406030204" pitchFamily="18" charset="0"/>
                          </a:rPr>
                        </m:ctrlPr>
                      </m:dPr>
                      <m:e>
                        <m:r>
                          <a:rPr lang="en-DE" sz="1400" i="1">
                            <a:latin typeface="Cambria Math" panose="02040503050406030204" pitchFamily="18" charset="0"/>
                          </a:rPr>
                          <m:t>𝑡</m:t>
                        </m:r>
                      </m:e>
                    </m:d>
                  </m:oMath>
                </a14:m>
                <a:r>
                  <a:rPr lang="en-DE" sz="1400" dirty="0"/>
                  <a:t>) that need to be updated in a model specific manner after integration of each time step</a:t>
                </a:r>
              </a:p>
              <a:p>
                <a:pPr marL="285750" indent="-285750">
                  <a:spcAft>
                    <a:spcPts val="1200"/>
                  </a:spcAft>
                  <a:buFont typeface="Wingdings" pitchFamily="2" charset="2"/>
                  <a:buChar char="Ø"/>
                </a:pPr>
                <a:r>
                  <a:rPr lang="en-DE" sz="1400" dirty="0"/>
                  <a:t>Model specific modifications (e.g. </a:t>
                </a:r>
                <a14:m>
                  <m:oMath xmlns:m="http://schemas.openxmlformats.org/officeDocument/2006/math">
                    <m:sSubSup>
                      <m:sSubSupPr>
                        <m:ctrlPr>
                          <a:rPr lang="en-DE" sz="1400" i="1">
                            <a:latin typeface="Cambria Math" panose="02040503050406030204" pitchFamily="18" charset="0"/>
                          </a:rPr>
                        </m:ctrlPr>
                      </m:sSubSupPr>
                      <m:e>
                        <m:r>
                          <a:rPr lang="en-US" sz="1400" i="1">
                            <a:latin typeface="Cambria Math" panose="02040503050406030204" pitchFamily="18" charset="0"/>
                          </a:rPr>
                          <m:t>𝑅</m:t>
                        </m:r>
                        <m:r>
                          <a:rPr lang="en-US" sz="1400" b="0" i="1" smtClean="0">
                            <a:latin typeface="Cambria Math" panose="02040503050406030204" pitchFamily="18" charset="0"/>
                          </a:rPr>
                          <m:t>𝑖𝑛</m:t>
                        </m:r>
                      </m:e>
                      <m:sub>
                        <m:acc>
                          <m:accPr>
                            <m:chr m:val="́"/>
                            <m:ctrlPr>
                              <a:rPr lang="en-DE" sz="1400" i="1">
                                <a:latin typeface="Cambria Math" panose="02040503050406030204" pitchFamily="18" charset="0"/>
                              </a:rPr>
                            </m:ctrlPr>
                          </m:accPr>
                          <m:e>
                            <m:r>
                              <a:rPr lang="en-DE" sz="1400" i="1">
                                <a:latin typeface="Cambria Math" panose="02040503050406030204" pitchFamily="18" charset="0"/>
                              </a:rPr>
                              <m:t>𝑛</m:t>
                            </m:r>
                          </m:e>
                        </m:acc>
                      </m:sub>
                      <m:sup>
                        <m:f>
                          <m:fPr>
                            <m:type m:val="lin"/>
                            <m:ctrlPr>
                              <a:rPr lang="en-DE" sz="1400" i="1">
                                <a:latin typeface="Cambria Math" panose="02040503050406030204" pitchFamily="18" charset="0"/>
                              </a:rPr>
                            </m:ctrlPr>
                          </m:fPr>
                          <m:num>
                            <m:r>
                              <a:rPr lang="en-DE" sz="1400" i="1">
                                <a:latin typeface="Cambria Math" panose="02040503050406030204" pitchFamily="18" charset="0"/>
                              </a:rPr>
                              <m:t>𝐸</m:t>
                            </m:r>
                          </m:num>
                          <m:den>
                            <m:r>
                              <a:rPr lang="en-DE" sz="1400" i="1">
                                <a:latin typeface="Cambria Math" panose="02040503050406030204" pitchFamily="18" charset="0"/>
                              </a:rPr>
                              <m:t>𝐼</m:t>
                            </m:r>
                          </m:den>
                        </m:f>
                      </m:sup>
                    </m:sSubSup>
                    <m:d>
                      <m:dPr>
                        <m:ctrlPr>
                          <a:rPr lang="en-DE" sz="1400" i="1">
                            <a:latin typeface="Cambria Math" panose="02040503050406030204" pitchFamily="18" charset="0"/>
                          </a:rPr>
                        </m:ctrlPr>
                      </m:dPr>
                      <m:e>
                        <m:r>
                          <a:rPr lang="en-DE" sz="1400" i="1">
                            <a:latin typeface="Cambria Math" panose="02040503050406030204" pitchFamily="18" charset="0"/>
                          </a:rPr>
                          <m:t>𝑡</m:t>
                        </m:r>
                      </m:e>
                    </m:d>
                  </m:oMath>
                </a14:m>
                <a:r>
                  <a:rPr lang="en-DE" sz="1400" dirty="0"/>
                  <a:t> variables to smooth instantaneous spike rate coming from NEST via linear integration acting as a low pass filter)</a:t>
                </a:r>
              </a:p>
            </p:txBody>
          </p:sp>
        </mc:Choice>
        <mc:Fallback xmlns="">
          <p:sp>
            <p:nvSpPr>
              <p:cNvPr id="4" name="TextBox 3">
                <a:extLst>
                  <a:ext uri="{FF2B5EF4-FFF2-40B4-BE49-F238E27FC236}">
                    <a16:creationId xmlns:a16="http://schemas.microsoft.com/office/drawing/2014/main" id="{1A6DAA1A-13A1-CE4E-AB34-EB07C7E3D674}"/>
                  </a:ext>
                </a:extLst>
              </p:cNvPr>
              <p:cNvSpPr txBox="1">
                <a:spLocks noRot="1" noChangeAspect="1" noMove="1" noResize="1" noEditPoints="1" noAdjustHandles="1" noChangeArrowheads="1" noChangeShapeType="1" noTextEdit="1"/>
              </p:cNvSpPr>
              <p:nvPr/>
            </p:nvSpPr>
            <p:spPr>
              <a:xfrm>
                <a:off x="182242" y="1851670"/>
                <a:ext cx="3736437" cy="2450030"/>
              </a:xfrm>
              <a:prstGeom prst="rect">
                <a:avLst/>
              </a:prstGeom>
              <a:blipFill>
                <a:blip r:embed="rId3"/>
                <a:stretch>
                  <a:fillRect l="-339" t="-515" r="-678" b="-2062"/>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187BDFFB-B26C-B844-AAC9-11224B84688F}"/>
              </a:ext>
            </a:extLst>
          </p:cNvPr>
          <p:cNvCxnSpPr>
            <a:cxnSpLocks/>
          </p:cNvCxnSpPr>
          <p:nvPr/>
        </p:nvCxnSpPr>
        <p:spPr>
          <a:xfrm flipV="1">
            <a:off x="3970563" y="5339315"/>
            <a:ext cx="1057530" cy="101101"/>
          </a:xfrm>
          <a:prstGeom prst="straightConnector1">
            <a:avLst/>
          </a:prstGeom>
          <a:ln w="254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5069A78-444B-CA47-8BE2-40B28A03BFB7}"/>
              </a:ext>
            </a:extLst>
          </p:cNvPr>
          <p:cNvSpPr/>
          <p:nvPr/>
        </p:nvSpPr>
        <p:spPr>
          <a:xfrm>
            <a:off x="4286698" y="1851670"/>
            <a:ext cx="4572000" cy="2862322"/>
          </a:xfrm>
          <a:prstGeom prst="rect">
            <a:avLst/>
          </a:prstGeom>
        </p:spPr>
        <p:txBody>
          <a:bodyPr>
            <a:spAutoFit/>
          </a:bodyPr>
          <a:lstStyle/>
          <a:p>
            <a:pPr marL="285750" indent="-285750">
              <a:spcAft>
                <a:spcPts val="600"/>
              </a:spcAft>
              <a:buFont typeface="Wingdings" pitchFamily="2" charset="2"/>
              <a:buChar char="Ø"/>
            </a:pPr>
            <a:r>
              <a:rPr lang="en-DE" sz="1400" dirty="0"/>
              <a:t>Integration loop</a:t>
            </a:r>
          </a:p>
          <a:p>
            <a:pPr marL="800100" lvl="1" indent="-342900">
              <a:spcAft>
                <a:spcPts val="600"/>
              </a:spcAft>
              <a:buFont typeface="+mj-lt"/>
              <a:buAutoNum type="arabicPeriod"/>
            </a:pPr>
            <a:r>
              <a:rPr lang="en-DE" sz="1400" dirty="0"/>
              <a:t>TVB to SpikeNet coupling</a:t>
            </a:r>
          </a:p>
          <a:p>
            <a:pPr marL="800100" lvl="1" indent="-342900">
              <a:spcAft>
                <a:spcPts val="600"/>
              </a:spcAft>
              <a:buFont typeface="+mj-lt"/>
              <a:buAutoNum type="arabicPeriod"/>
            </a:pPr>
            <a:r>
              <a:rPr lang="en-DE" sz="1400" dirty="0"/>
              <a:t>TVB integration</a:t>
            </a:r>
          </a:p>
          <a:p>
            <a:pPr lvl="1">
              <a:spcAft>
                <a:spcPts val="600"/>
              </a:spcAft>
            </a:pPr>
            <a:r>
              <a:rPr lang="en-DE" sz="1400" dirty="0"/>
              <a:t>           SpikeNet integration</a:t>
            </a:r>
          </a:p>
          <a:p>
            <a:pPr marL="800100" lvl="1" indent="-342900">
              <a:spcAft>
                <a:spcPts val="600"/>
              </a:spcAft>
              <a:buAutoNum type="arabicPeriod" startAt="3"/>
            </a:pPr>
            <a:r>
              <a:rPr lang="en-DE" sz="1400" dirty="0"/>
              <a:t>(Optional) SpikeNet to TVB update</a:t>
            </a:r>
          </a:p>
          <a:p>
            <a:pPr marL="800100" lvl="1" indent="-342900">
              <a:spcAft>
                <a:spcPts val="600"/>
              </a:spcAft>
              <a:buAutoNum type="arabicPeriod" startAt="3"/>
            </a:pPr>
            <a:r>
              <a:rPr lang="en-DE" sz="1400" dirty="0"/>
              <a:t>Compute TVB large-scale coupling and update stimulus, if any</a:t>
            </a:r>
          </a:p>
          <a:p>
            <a:pPr marL="800100" lvl="1" indent="-342900">
              <a:spcAft>
                <a:spcPts val="600"/>
              </a:spcAft>
              <a:buAutoNum type="arabicPeriod" startAt="3"/>
            </a:pPr>
            <a:r>
              <a:rPr lang="en-DE" sz="1400" dirty="0"/>
              <a:t>Update non-state dynamical variables (if any) </a:t>
            </a:r>
          </a:p>
          <a:p>
            <a:pPr marL="800100" lvl="1" indent="-342900">
              <a:spcAft>
                <a:spcPts val="600"/>
              </a:spcAft>
              <a:buAutoNum type="arabicPeriod" startAt="3"/>
            </a:pPr>
            <a:r>
              <a:rPr lang="en-DE" sz="1400" dirty="0"/>
              <a:t>Update TVB history buffer</a:t>
            </a:r>
          </a:p>
          <a:p>
            <a:pPr marL="800100" lvl="1" indent="-342900">
              <a:spcAft>
                <a:spcPts val="600"/>
              </a:spcAft>
              <a:buAutoNum type="arabicPeriod" startAt="3"/>
            </a:pPr>
            <a:r>
              <a:rPr lang="en-DE" sz="1400" dirty="0"/>
              <a:t>Generate TVB monitor outputs</a:t>
            </a:r>
          </a:p>
        </p:txBody>
      </p:sp>
      <p:sp>
        <p:nvSpPr>
          <p:cNvPr id="15" name="Titel 1">
            <a:extLst>
              <a:ext uri="{FF2B5EF4-FFF2-40B4-BE49-F238E27FC236}">
                <a16:creationId xmlns:a16="http://schemas.microsoft.com/office/drawing/2014/main" id="{3E42BE0D-ED84-1440-BD22-9D82E8E5D175}"/>
              </a:ext>
            </a:extLst>
          </p:cNvPr>
          <p:cNvSpPr txBox="1">
            <a:spLocks/>
          </p:cNvSpPr>
          <p:nvPr/>
        </p:nvSpPr>
        <p:spPr bwMode="auto">
          <a:xfrm>
            <a:off x="431776" y="344714"/>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Modifications</a:t>
            </a:r>
            <a:r>
              <a:rPr lang="de-DE" sz="3600" b="1" dirty="0">
                <a:latin typeface="Trebuchet MS" panose="020B0703020202090204" pitchFamily="34" charset="0"/>
              </a:rPr>
              <a:t> </a:t>
            </a:r>
            <a:r>
              <a:rPr lang="de-DE" sz="3600" b="1" dirty="0" err="1">
                <a:latin typeface="Trebuchet MS" panose="020B0703020202090204" pitchFamily="34" charset="0"/>
              </a:rPr>
              <a:t>to</a:t>
            </a:r>
            <a:r>
              <a:rPr lang="de-DE" sz="3600" b="1" dirty="0">
                <a:latin typeface="Trebuchet MS" panose="020B0703020202090204" pitchFamily="34" charset="0"/>
              </a:rPr>
              <a:t> </a:t>
            </a:r>
            <a:r>
              <a:rPr lang="de-DE" sz="3600" b="1" dirty="0" err="1">
                <a:latin typeface="Trebuchet MS" panose="020B0703020202090204" pitchFamily="34" charset="0"/>
              </a:rPr>
              <a:t>the</a:t>
            </a:r>
            <a:r>
              <a:rPr lang="de-DE" sz="3600" b="1" dirty="0">
                <a:latin typeface="Trebuchet MS" panose="020B0703020202090204" pitchFamily="34" charset="0"/>
              </a:rPr>
              <a:t> TVB </a:t>
            </a:r>
            <a:r>
              <a:rPr lang="de-DE" sz="3600" b="1" dirty="0" err="1">
                <a:latin typeface="Trebuchet MS" panose="020B0703020202090204" pitchFamily="34" charset="0"/>
              </a:rPr>
              <a:t>simulator</a:t>
            </a:r>
            <a:endParaRPr lang="de-DE" sz="3600" b="1" dirty="0">
              <a:latin typeface="Trebuchet MS" panose="020B0703020202090204" pitchFamily="34" charset="0"/>
            </a:endParaRPr>
          </a:p>
        </p:txBody>
      </p:sp>
    </p:spTree>
    <p:extLst>
      <p:ext uri="{BB962C8B-B14F-4D97-AF65-F5344CB8AC3E}">
        <p14:creationId xmlns:p14="http://schemas.microsoft.com/office/powerpoint/2010/main" val="286931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el 1">
            <a:extLst>
              <a:ext uri="{FF2B5EF4-FFF2-40B4-BE49-F238E27FC236}">
                <a16:creationId xmlns:a16="http://schemas.microsoft.com/office/drawing/2014/main" id="{A30FC487-80E6-5443-93FF-B1DCFF239F49}"/>
              </a:ext>
            </a:extLst>
          </p:cNvPr>
          <p:cNvSpPr txBox="1">
            <a:spLocks/>
          </p:cNvSpPr>
          <p:nvPr/>
        </p:nvSpPr>
        <p:spPr bwMode="auto">
          <a:xfrm>
            <a:off x="251517" y="0"/>
            <a:ext cx="8694687" cy="994172"/>
          </a:xfrm>
          <a:prstGeom prst="rect">
            <a:avLst/>
          </a:prstGeom>
        </p:spPr>
        <p:txBody>
          <a:bodyP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r>
              <a:rPr lang="en-GB" sz="3600" dirty="0"/>
              <a:t>References</a:t>
            </a:r>
          </a:p>
        </p:txBody>
      </p:sp>
      <p:sp>
        <p:nvSpPr>
          <p:cNvPr id="8" name="Rectangle 7">
            <a:extLst>
              <a:ext uri="{FF2B5EF4-FFF2-40B4-BE49-F238E27FC236}">
                <a16:creationId xmlns:a16="http://schemas.microsoft.com/office/drawing/2014/main" id="{F3241806-7366-5B4B-94F5-03B6B776FEE7}"/>
              </a:ext>
            </a:extLst>
          </p:cNvPr>
          <p:cNvSpPr/>
          <p:nvPr/>
        </p:nvSpPr>
        <p:spPr>
          <a:xfrm>
            <a:off x="125759" y="1294477"/>
            <a:ext cx="8946205" cy="3170099"/>
          </a:xfrm>
          <a:prstGeom prst="rect">
            <a:avLst/>
          </a:prstGeom>
        </p:spPr>
        <p:txBody>
          <a:bodyPr wrap="square">
            <a:spAutoFit/>
          </a:bodyPr>
          <a:lstStyle/>
          <a:p>
            <a:pPr marL="342900" lvl="0" indent="-342900" algn="just">
              <a:spcAft>
                <a:spcPts val="1200"/>
              </a:spcAft>
              <a:buFont typeface="+mj-lt"/>
              <a:buAutoNum type="arabicPeriod"/>
            </a:pPr>
            <a:r>
              <a:rPr lang="en-US" sz="1600" dirty="0">
                <a:solidFill>
                  <a:prstClr val="black"/>
                </a:solidFill>
                <a:latin typeface="Calibri" panose="020F0502020204030204" pitchFamily="34" charset="0"/>
                <a:cs typeface="Calibri" panose="020F0502020204030204" pitchFamily="34" charset="0"/>
              </a:rPr>
              <a:t>Ritter P, </a:t>
            </a:r>
            <a:r>
              <a:rPr lang="en-US" sz="1600" dirty="0" err="1">
                <a:solidFill>
                  <a:prstClr val="black"/>
                </a:solidFill>
                <a:latin typeface="Calibri" panose="020F0502020204030204" pitchFamily="34" charset="0"/>
                <a:cs typeface="Calibri" panose="020F0502020204030204" pitchFamily="34" charset="0"/>
              </a:rPr>
              <a:t>Schirner</a:t>
            </a:r>
            <a:r>
              <a:rPr lang="en-US" sz="1600" dirty="0">
                <a:solidFill>
                  <a:prstClr val="black"/>
                </a:solidFill>
                <a:latin typeface="Calibri" panose="020F0502020204030204" pitchFamily="34" charset="0"/>
                <a:cs typeface="Calibri" panose="020F0502020204030204" pitchFamily="34" charset="0"/>
              </a:rPr>
              <a:t> M, McIntosh AR, </a:t>
            </a:r>
            <a:r>
              <a:rPr lang="en-US" sz="1600" dirty="0" err="1">
                <a:solidFill>
                  <a:prstClr val="black"/>
                </a:solidFill>
                <a:latin typeface="Calibri" panose="020F0502020204030204" pitchFamily="34" charset="0"/>
                <a:cs typeface="Calibri" panose="020F0502020204030204" pitchFamily="34" charset="0"/>
              </a:rPr>
              <a:t>Jirsa</a:t>
            </a:r>
            <a:r>
              <a:rPr lang="en-US" sz="1600" dirty="0">
                <a:solidFill>
                  <a:prstClr val="black"/>
                </a:solidFill>
                <a:latin typeface="Calibri" panose="020F0502020204030204" pitchFamily="34" charset="0"/>
                <a:cs typeface="Calibri" panose="020F0502020204030204" pitchFamily="34" charset="0"/>
              </a:rPr>
              <a:t> VK. 2013. The Virtual Brain integrates computational modeling and multimodal neuroimaging. Brain Connectivity 3:121–145. ﻿ </a:t>
            </a:r>
          </a:p>
          <a:p>
            <a:pPr marL="342900" lvl="0" indent="-342900" algn="just">
              <a:spcAft>
                <a:spcPts val="1200"/>
              </a:spcAft>
              <a:buFont typeface="+mj-lt"/>
              <a:buAutoNum type="arabicPeriod"/>
            </a:pPr>
            <a:r>
              <a:rPr lang="en-US" sz="1600" dirty="0">
                <a:solidFill>
                  <a:prstClr val="black"/>
                </a:solidFill>
                <a:latin typeface="Calibri" panose="020F0502020204030204" pitchFamily="34" charset="0"/>
                <a:cs typeface="Calibri" panose="020F0502020204030204" pitchFamily="34" charset="0"/>
              </a:rPr>
              <a:t>Sanz Leon P, Knock SA, Woodman MM, </a:t>
            </a:r>
            <a:r>
              <a:rPr lang="en-US" sz="1600" dirty="0" err="1">
                <a:solidFill>
                  <a:prstClr val="black"/>
                </a:solidFill>
                <a:latin typeface="Calibri" panose="020F0502020204030204" pitchFamily="34" charset="0"/>
                <a:cs typeface="Calibri" panose="020F0502020204030204" pitchFamily="34" charset="0"/>
              </a:rPr>
              <a:t>Domide</a:t>
            </a:r>
            <a:r>
              <a:rPr lang="en-US" sz="1600" dirty="0">
                <a:solidFill>
                  <a:prstClr val="black"/>
                </a:solidFill>
                <a:latin typeface="Calibri" panose="020F0502020204030204" pitchFamily="34" charset="0"/>
                <a:cs typeface="Calibri" panose="020F0502020204030204" pitchFamily="34" charset="0"/>
              </a:rPr>
              <a:t> L, Mersmann J, McIntosh AR, </a:t>
            </a:r>
            <a:r>
              <a:rPr lang="en-US" sz="1600" dirty="0" err="1">
                <a:solidFill>
                  <a:prstClr val="black"/>
                </a:solidFill>
                <a:latin typeface="Calibri" panose="020F0502020204030204" pitchFamily="34" charset="0"/>
                <a:cs typeface="Calibri" panose="020F0502020204030204" pitchFamily="34" charset="0"/>
              </a:rPr>
              <a:t>Jirsa</a:t>
            </a:r>
            <a:r>
              <a:rPr lang="en-US" sz="1600" dirty="0">
                <a:solidFill>
                  <a:prstClr val="black"/>
                </a:solidFill>
                <a:latin typeface="Calibri" panose="020F0502020204030204" pitchFamily="34" charset="0"/>
                <a:cs typeface="Calibri" panose="020F0502020204030204" pitchFamily="34" charset="0"/>
              </a:rPr>
              <a:t> V. 2013. The Virtual Brain: a simulator of primate brain network dynamics. Frontiers in </a:t>
            </a:r>
            <a:r>
              <a:rPr lang="en-US" sz="1600" dirty="0" err="1">
                <a:solidFill>
                  <a:prstClr val="black"/>
                </a:solidFill>
                <a:latin typeface="Calibri" panose="020F0502020204030204" pitchFamily="34" charset="0"/>
                <a:cs typeface="Calibri" panose="020F0502020204030204" pitchFamily="34" charset="0"/>
              </a:rPr>
              <a:t>Neuroinformatics</a:t>
            </a:r>
            <a:r>
              <a:rPr lang="en-US" sz="1600" dirty="0">
                <a:solidFill>
                  <a:prstClr val="black"/>
                </a:solidFill>
                <a:latin typeface="Calibri" panose="020F0502020204030204" pitchFamily="34" charset="0"/>
                <a:cs typeface="Calibri" panose="020F0502020204030204" pitchFamily="34" charset="0"/>
              </a:rPr>
              <a:t> 7:10.</a:t>
            </a:r>
          </a:p>
          <a:p>
            <a:pPr marL="342900" indent="-342900" algn="just">
              <a:spcAft>
                <a:spcPts val="1200"/>
              </a:spcAft>
              <a:buFont typeface="+mj-lt"/>
              <a:buAutoNum type="arabicPeriod"/>
            </a:pPr>
            <a:r>
              <a:rPr lang="en-US" sz="1600" dirty="0">
                <a:solidFill>
                  <a:prstClr val="black"/>
                </a:solidFill>
                <a:latin typeface="Calibri" panose="020F0502020204030204" pitchFamily="34" charset="0"/>
                <a:cs typeface="Calibri" panose="020F0502020204030204" pitchFamily="34" charset="0"/>
              </a:rPr>
              <a:t>Jordan, Jakob, </a:t>
            </a:r>
            <a:r>
              <a:rPr lang="en-US" sz="1600" dirty="0" err="1">
                <a:solidFill>
                  <a:prstClr val="black"/>
                </a:solidFill>
                <a:latin typeface="Calibri" panose="020F0502020204030204" pitchFamily="34" charset="0"/>
                <a:cs typeface="Calibri" panose="020F0502020204030204" pitchFamily="34" charset="0"/>
              </a:rPr>
              <a:t>Mørk</a:t>
            </a:r>
            <a:r>
              <a:rPr lang="en-US" sz="1600" dirty="0">
                <a:solidFill>
                  <a:prstClr val="black"/>
                </a:solidFill>
                <a:latin typeface="Calibri" panose="020F0502020204030204" pitchFamily="34" charset="0"/>
                <a:cs typeface="Calibri" panose="020F0502020204030204" pitchFamily="34" charset="0"/>
              </a:rPr>
              <a:t>, </a:t>
            </a:r>
            <a:r>
              <a:rPr lang="en-US" sz="1600" dirty="0" err="1">
                <a:solidFill>
                  <a:prstClr val="black"/>
                </a:solidFill>
                <a:latin typeface="Calibri" panose="020F0502020204030204" pitchFamily="34" charset="0"/>
                <a:cs typeface="Calibri" panose="020F0502020204030204" pitchFamily="34" charset="0"/>
              </a:rPr>
              <a:t>Håkon</a:t>
            </a:r>
            <a:r>
              <a:rPr lang="en-US" sz="1600" dirty="0">
                <a:solidFill>
                  <a:prstClr val="black"/>
                </a:solidFill>
                <a:latin typeface="Calibri" panose="020F0502020204030204" pitchFamily="34" charset="0"/>
                <a:cs typeface="Calibri" panose="020F0502020204030204" pitchFamily="34" charset="0"/>
              </a:rPr>
              <a:t>, </a:t>
            </a:r>
            <a:r>
              <a:rPr lang="en-US" sz="1600" dirty="0" err="1">
                <a:solidFill>
                  <a:prstClr val="black"/>
                </a:solidFill>
                <a:latin typeface="Calibri" panose="020F0502020204030204" pitchFamily="34" charset="0"/>
                <a:cs typeface="Calibri" panose="020F0502020204030204" pitchFamily="34" charset="0"/>
              </a:rPr>
              <a:t>Vennemo</a:t>
            </a:r>
            <a:r>
              <a:rPr lang="en-US" sz="1600" dirty="0">
                <a:solidFill>
                  <a:prstClr val="black"/>
                </a:solidFill>
                <a:latin typeface="Calibri" panose="020F0502020204030204" pitchFamily="34" charset="0"/>
                <a:cs typeface="Calibri" panose="020F0502020204030204" pitchFamily="34" charset="0"/>
              </a:rPr>
              <a:t>, Stine Brekke, Terhorst, Dennis, </a:t>
            </a:r>
            <a:r>
              <a:rPr lang="en-US" sz="1600" dirty="0" err="1">
                <a:solidFill>
                  <a:prstClr val="black"/>
                </a:solidFill>
                <a:latin typeface="Calibri" panose="020F0502020204030204" pitchFamily="34" charset="0"/>
                <a:cs typeface="Calibri" panose="020F0502020204030204" pitchFamily="34" charset="0"/>
              </a:rPr>
              <a:t>Peyser</a:t>
            </a:r>
            <a:r>
              <a:rPr lang="en-US" sz="1600" dirty="0">
                <a:solidFill>
                  <a:prstClr val="black"/>
                </a:solidFill>
                <a:latin typeface="Calibri" panose="020F0502020204030204" pitchFamily="34" charset="0"/>
                <a:cs typeface="Calibri" panose="020F0502020204030204" pitchFamily="34" charset="0"/>
              </a:rPr>
              <a:t>, Alexander, </a:t>
            </a:r>
            <a:r>
              <a:rPr lang="en-US" sz="1600" dirty="0" err="1">
                <a:solidFill>
                  <a:prstClr val="black"/>
                </a:solidFill>
                <a:latin typeface="Calibri" panose="020F0502020204030204" pitchFamily="34" charset="0"/>
                <a:cs typeface="Calibri" panose="020F0502020204030204" pitchFamily="34" charset="0"/>
              </a:rPr>
              <a:t>Ippen</a:t>
            </a:r>
            <a:r>
              <a:rPr lang="en-US" sz="1600" dirty="0">
                <a:solidFill>
                  <a:prstClr val="black"/>
                </a:solidFill>
                <a:latin typeface="Calibri" panose="020F0502020204030204" pitchFamily="34" charset="0"/>
                <a:cs typeface="Calibri" panose="020F0502020204030204" pitchFamily="34" charset="0"/>
              </a:rPr>
              <a:t>, </a:t>
            </a:r>
            <a:r>
              <a:rPr lang="en-US" sz="1600" dirty="0" err="1">
                <a:solidFill>
                  <a:prstClr val="black"/>
                </a:solidFill>
                <a:latin typeface="Calibri" panose="020F0502020204030204" pitchFamily="34" charset="0"/>
                <a:cs typeface="Calibri" panose="020F0502020204030204" pitchFamily="34" charset="0"/>
              </a:rPr>
              <a:t>Tammo</a:t>
            </a:r>
            <a:r>
              <a:rPr lang="en-US" sz="1600" dirty="0">
                <a:solidFill>
                  <a:prstClr val="black"/>
                </a:solidFill>
                <a:latin typeface="Calibri" panose="020F0502020204030204" pitchFamily="34" charset="0"/>
                <a:cs typeface="Calibri" panose="020F0502020204030204" pitchFamily="34" charset="0"/>
              </a:rPr>
              <a:t>, … </a:t>
            </a:r>
            <a:r>
              <a:rPr lang="en-US" sz="1600" dirty="0" err="1">
                <a:solidFill>
                  <a:prstClr val="black"/>
                </a:solidFill>
                <a:latin typeface="Calibri" panose="020F0502020204030204" pitchFamily="34" charset="0"/>
                <a:cs typeface="Calibri" panose="020F0502020204030204" pitchFamily="34" charset="0"/>
              </a:rPr>
              <a:t>Plesser</a:t>
            </a:r>
            <a:r>
              <a:rPr lang="en-US" sz="1600" dirty="0">
                <a:solidFill>
                  <a:prstClr val="black"/>
                </a:solidFill>
                <a:latin typeface="Calibri" panose="020F0502020204030204" pitchFamily="34" charset="0"/>
                <a:cs typeface="Calibri" panose="020F0502020204030204" pitchFamily="34" charset="0"/>
              </a:rPr>
              <a:t>, Hans Ekkehard. (2019, June 27). NEST 2.18.0 (Version 2.18.0). </a:t>
            </a:r>
            <a:r>
              <a:rPr lang="en-US" sz="1600" dirty="0" err="1">
                <a:solidFill>
                  <a:prstClr val="black"/>
                </a:solidFill>
                <a:latin typeface="Calibri" panose="020F0502020204030204" pitchFamily="34" charset="0"/>
                <a:cs typeface="Calibri" panose="020F0502020204030204" pitchFamily="34" charset="0"/>
              </a:rPr>
              <a:t>Zenodo</a:t>
            </a:r>
            <a:r>
              <a:rPr lang="en-US" sz="1600" dirty="0">
                <a:solidFill>
                  <a:prstClr val="black"/>
                </a:solidFill>
                <a:latin typeface="Calibri" panose="020F0502020204030204" pitchFamily="34" charset="0"/>
                <a:cs typeface="Calibri" panose="020F0502020204030204" pitchFamily="34" charset="0"/>
              </a:rPr>
              <a:t>. </a:t>
            </a:r>
          </a:p>
          <a:p>
            <a:pPr marL="342900" indent="-342900" algn="just">
              <a:spcAft>
                <a:spcPts val="1200"/>
              </a:spcAft>
              <a:buFont typeface="+mj-lt"/>
              <a:buAutoNum type="arabicPeriod"/>
            </a:pPr>
            <a:r>
              <a:rPr lang="en-US" sz="1600" dirty="0">
                <a:solidFill>
                  <a:prstClr val="black"/>
                </a:solidFill>
                <a:latin typeface="Calibri" panose="020F0502020204030204" pitchFamily="34" charset="0"/>
                <a:cs typeface="Calibri" panose="020F0502020204030204" pitchFamily="34" charset="0"/>
              </a:rPr>
              <a:t>Deco G, Ponce-Alvarez A, </a:t>
            </a:r>
            <a:r>
              <a:rPr lang="en-US" sz="1600" dirty="0" err="1">
                <a:solidFill>
                  <a:prstClr val="black"/>
                </a:solidFill>
                <a:latin typeface="Calibri" panose="020F0502020204030204" pitchFamily="34" charset="0"/>
                <a:cs typeface="Calibri" panose="020F0502020204030204" pitchFamily="34" charset="0"/>
              </a:rPr>
              <a:t>Mantini</a:t>
            </a:r>
            <a:r>
              <a:rPr lang="en-US" sz="1600" dirty="0">
                <a:solidFill>
                  <a:prstClr val="black"/>
                </a:solidFill>
                <a:latin typeface="Calibri" panose="020F0502020204030204" pitchFamily="34" charset="0"/>
                <a:cs typeface="Calibri" panose="020F0502020204030204" pitchFamily="34" charset="0"/>
              </a:rPr>
              <a:t> D, Romani GL, </a:t>
            </a:r>
            <a:r>
              <a:rPr lang="en-US" sz="1600" dirty="0" err="1">
                <a:solidFill>
                  <a:prstClr val="black"/>
                </a:solidFill>
                <a:latin typeface="Calibri" panose="020F0502020204030204" pitchFamily="34" charset="0"/>
                <a:cs typeface="Calibri" panose="020F0502020204030204" pitchFamily="34" charset="0"/>
              </a:rPr>
              <a:t>Hagmann</a:t>
            </a:r>
            <a:r>
              <a:rPr lang="en-US" sz="1600" dirty="0">
                <a:solidFill>
                  <a:prstClr val="black"/>
                </a:solidFill>
                <a:latin typeface="Calibri" panose="020F0502020204030204" pitchFamily="34" charset="0"/>
                <a:cs typeface="Calibri" panose="020F0502020204030204" pitchFamily="34" charset="0"/>
              </a:rPr>
              <a:t> P, </a:t>
            </a:r>
            <a:r>
              <a:rPr lang="en-US" sz="1600" dirty="0" err="1">
                <a:solidFill>
                  <a:prstClr val="black"/>
                </a:solidFill>
                <a:latin typeface="Calibri" panose="020F0502020204030204" pitchFamily="34" charset="0"/>
                <a:cs typeface="Calibri" panose="020F0502020204030204" pitchFamily="34" charset="0"/>
              </a:rPr>
              <a:t>Corbetta</a:t>
            </a:r>
            <a:r>
              <a:rPr lang="en-US" sz="1600" dirty="0">
                <a:solidFill>
                  <a:prstClr val="black"/>
                </a:solidFill>
                <a:latin typeface="Calibri" panose="020F0502020204030204" pitchFamily="34" charset="0"/>
                <a:cs typeface="Calibri" panose="020F0502020204030204" pitchFamily="34" charset="0"/>
              </a:rPr>
              <a:t> M. 2013. Resting-State Functional Connectivity Emerges from Structurally and Dynamically Shaped Slow Linear Fluctuations. The Journal of Neuroscience 33(27): 11239 –11252. </a:t>
            </a:r>
          </a:p>
          <a:p>
            <a:pPr marL="342900" indent="-342900" algn="just">
              <a:spcAft>
                <a:spcPts val="1200"/>
              </a:spcAft>
              <a:buFont typeface="+mj-lt"/>
              <a:buAutoNum type="arabicPeriod"/>
            </a:pPr>
            <a:r>
              <a:rPr lang="en-US" sz="1600" dirty="0">
                <a:solidFill>
                  <a:prstClr val="black"/>
                </a:solidFill>
                <a:latin typeface="Calibri" panose="020F0502020204030204" pitchFamily="34" charset="0"/>
                <a:cs typeface="Calibri" panose="020F0502020204030204" pitchFamily="34" charset="0"/>
              </a:rPr>
              <a:t>Perdikis D, </a:t>
            </a:r>
            <a:r>
              <a:rPr lang="en-US" sz="1600" dirty="0" err="1">
                <a:solidFill>
                  <a:prstClr val="black"/>
                </a:solidFill>
                <a:latin typeface="Calibri" panose="020F0502020204030204" pitchFamily="34" charset="0"/>
                <a:cs typeface="Calibri" panose="020F0502020204030204" pitchFamily="34" charset="0"/>
              </a:rPr>
              <a:t>Schirner</a:t>
            </a:r>
            <a:r>
              <a:rPr lang="en-US" sz="1600" dirty="0">
                <a:solidFill>
                  <a:prstClr val="black"/>
                </a:solidFill>
                <a:latin typeface="Calibri" panose="020F0502020204030204" pitchFamily="34" charset="0"/>
                <a:cs typeface="Calibri" panose="020F0502020204030204" pitchFamily="34" charset="0"/>
              </a:rPr>
              <a:t> M, Diaz-Cortes, M-A, </a:t>
            </a:r>
            <a:r>
              <a:rPr lang="en-US" sz="1600" dirty="0" err="1">
                <a:solidFill>
                  <a:prstClr val="black"/>
                </a:solidFill>
                <a:latin typeface="Calibri" panose="020F0502020204030204" pitchFamily="34" charset="0"/>
                <a:cs typeface="Calibri" panose="020F0502020204030204" pitchFamily="34" charset="0"/>
              </a:rPr>
              <a:t>Domide</a:t>
            </a:r>
            <a:r>
              <a:rPr lang="en-US" sz="1600" dirty="0">
                <a:solidFill>
                  <a:prstClr val="black"/>
                </a:solidFill>
                <a:latin typeface="Calibri" panose="020F0502020204030204" pitchFamily="34" charset="0"/>
                <a:cs typeface="Calibri" panose="020F0502020204030204" pitchFamily="34" charset="0"/>
              </a:rPr>
              <a:t> L, Mersmann J, Ritter P (</a:t>
            </a:r>
            <a:r>
              <a:rPr lang="en-US" sz="1600" i="1" dirty="0">
                <a:solidFill>
                  <a:prstClr val="black"/>
                </a:solidFill>
                <a:latin typeface="Calibri" panose="020F0502020204030204" pitchFamily="34" charset="0"/>
                <a:cs typeface="Calibri" panose="020F0502020204030204" pitchFamily="34" charset="0"/>
              </a:rPr>
              <a:t>in prep</a:t>
            </a:r>
            <a:r>
              <a:rPr lang="en-US" sz="1600" dirty="0">
                <a:solidFill>
                  <a:prstClr val="black"/>
                </a:solidFill>
                <a:latin typeface="Calibri" panose="020F0502020204030204" pitchFamily="34" charset="0"/>
                <a:cs typeface="Calibri" panose="020F0502020204030204" pitchFamily="34" charset="0"/>
              </a:rPr>
              <a:t>).</a:t>
            </a:r>
            <a:endParaRPr lang="en-DE" sz="1600" dirty="0"/>
          </a:p>
        </p:txBody>
      </p:sp>
    </p:spTree>
    <p:extLst>
      <p:ext uri="{BB962C8B-B14F-4D97-AF65-F5344CB8AC3E}">
        <p14:creationId xmlns:p14="http://schemas.microsoft.com/office/powerpoint/2010/main" val="2800107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2">
            <a:extLst>
              <a:ext uri="{FF2B5EF4-FFF2-40B4-BE49-F238E27FC236}">
                <a16:creationId xmlns:a16="http://schemas.microsoft.com/office/drawing/2014/main" id="{988869EB-0F31-5F40-8838-2710E92FB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306626"/>
            <a:ext cx="2905054" cy="144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3">
            <a:extLst>
              <a:ext uri="{FF2B5EF4-FFF2-40B4-BE49-F238E27FC236}">
                <a16:creationId xmlns:a16="http://schemas.microsoft.com/office/drawing/2014/main" id="{8866ECCE-2028-0B41-9004-D0D805D46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773" y="164819"/>
            <a:ext cx="1272128" cy="81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24">
            <a:extLst>
              <a:ext uri="{FF2B5EF4-FFF2-40B4-BE49-F238E27FC236}">
                <a16:creationId xmlns:a16="http://schemas.microsoft.com/office/drawing/2014/main" id="{65DDA9F2-2313-6A44-BCA6-F67969290AB4}"/>
              </a:ext>
            </a:extLst>
          </p:cNvPr>
          <p:cNvSpPr txBox="1">
            <a:spLocks noChangeArrowheads="1"/>
          </p:cNvSpPr>
          <p:nvPr/>
        </p:nvSpPr>
        <p:spPr bwMode="auto">
          <a:xfrm>
            <a:off x="3177747" y="1004211"/>
            <a:ext cx="2474373" cy="3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de-DE" sz="1600" b="1" dirty="0">
                <a:solidFill>
                  <a:srgbClr val="00B050"/>
                </a:solidFill>
                <a:latin typeface="Trebuchet MS" panose="020B0703020202090204" pitchFamily="34" charset="0"/>
              </a:rPr>
              <a:t>Brain </a:t>
            </a:r>
            <a:r>
              <a:rPr lang="de-DE" altLang="de-DE" sz="1600" b="1" dirty="0" err="1">
                <a:solidFill>
                  <a:srgbClr val="00B050"/>
                </a:solidFill>
                <a:latin typeface="Trebuchet MS" panose="020B0703020202090204" pitchFamily="34" charset="0"/>
              </a:rPr>
              <a:t>regions</a:t>
            </a:r>
            <a:r>
              <a:rPr lang="el-GR" altLang="de-DE" sz="1600" b="1" dirty="0">
                <a:solidFill>
                  <a:srgbClr val="00B050"/>
                </a:solidFill>
                <a:latin typeface="Trebuchet MS" panose="020B0703020202090204" pitchFamily="34" charset="0"/>
              </a:rPr>
              <a:t>’ </a:t>
            </a:r>
            <a:r>
              <a:rPr lang="de-DE" altLang="de-DE" sz="1600" b="1" dirty="0">
                <a:solidFill>
                  <a:srgbClr val="00B050"/>
                </a:solidFill>
                <a:latin typeface="Trebuchet MS" panose="020B0703020202090204" pitchFamily="34" charset="0"/>
              </a:rPr>
              <a:t> </a:t>
            </a:r>
            <a:r>
              <a:rPr lang="de-DE" altLang="de-DE" sz="1600" b="1" dirty="0" err="1">
                <a:solidFill>
                  <a:srgbClr val="00B050"/>
                </a:solidFill>
                <a:latin typeface="Trebuchet MS" panose="020B0703020202090204" pitchFamily="34" charset="0"/>
              </a:rPr>
              <a:t>level</a:t>
            </a:r>
            <a:endParaRPr lang="de-DE" altLang="de-DE" sz="1600" b="1" dirty="0">
              <a:solidFill>
                <a:srgbClr val="00B050"/>
              </a:solidFill>
              <a:latin typeface="Trebuchet MS" panose="020B0703020202090204" pitchFamily="34" charset="0"/>
            </a:endParaRPr>
          </a:p>
        </p:txBody>
      </p:sp>
      <p:sp>
        <p:nvSpPr>
          <p:cNvPr id="13329" name="Rounded Rectangle 17">
            <a:extLst>
              <a:ext uri="{FF2B5EF4-FFF2-40B4-BE49-F238E27FC236}">
                <a16:creationId xmlns:a16="http://schemas.microsoft.com/office/drawing/2014/main" id="{67462FF5-92DC-3C4D-9CB7-B190BE082C77}"/>
              </a:ext>
            </a:extLst>
          </p:cNvPr>
          <p:cNvSpPr>
            <a:spLocks noChangeArrowheads="1"/>
          </p:cNvSpPr>
          <p:nvPr/>
        </p:nvSpPr>
        <p:spPr bwMode="auto">
          <a:xfrm>
            <a:off x="3131840" y="51470"/>
            <a:ext cx="5995962" cy="3494055"/>
          </a:xfrm>
          <a:prstGeom prst="roundRect">
            <a:avLst>
              <a:gd name="adj" fmla="val 16667"/>
            </a:avLst>
          </a:prstGeom>
          <a:solidFill>
            <a:srgbClr val="00B050">
              <a:alpha val="14902"/>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de-DE" altLang="de-DE" sz="1191"/>
          </a:p>
        </p:txBody>
      </p:sp>
      <p:sp>
        <p:nvSpPr>
          <p:cNvPr id="3" name="Rectangle 2">
            <a:extLst>
              <a:ext uri="{FF2B5EF4-FFF2-40B4-BE49-F238E27FC236}">
                <a16:creationId xmlns:a16="http://schemas.microsoft.com/office/drawing/2014/main" id="{6BE47DD6-ECBB-E445-9468-1DBC31E3A82A}"/>
              </a:ext>
            </a:extLst>
          </p:cNvPr>
          <p:cNvSpPr/>
          <p:nvPr/>
        </p:nvSpPr>
        <p:spPr>
          <a:xfrm>
            <a:off x="254729" y="657279"/>
            <a:ext cx="2454518" cy="646331"/>
          </a:xfrm>
          <a:prstGeom prst="rect">
            <a:avLst/>
          </a:prstGeom>
        </p:spPr>
        <p:txBody>
          <a:bodyPr wrap="none">
            <a:spAutoFit/>
          </a:bodyPr>
          <a:lstStyle/>
          <a:p>
            <a:r>
              <a:rPr lang="en-DE" sz="3600" b="1" dirty="0">
                <a:latin typeface="Trebuchet MS" panose="020B0703020202090204" pitchFamily="34" charset="0"/>
              </a:rPr>
              <a:t>Motivation</a:t>
            </a:r>
          </a:p>
        </p:txBody>
      </p:sp>
      <p:sp>
        <p:nvSpPr>
          <p:cNvPr id="8" name="Rectangle 7">
            <a:extLst>
              <a:ext uri="{FF2B5EF4-FFF2-40B4-BE49-F238E27FC236}">
                <a16:creationId xmlns:a16="http://schemas.microsoft.com/office/drawing/2014/main" id="{E64EA8F4-5521-BC4A-B652-30B18701CEDD}"/>
              </a:ext>
            </a:extLst>
          </p:cNvPr>
          <p:cNvSpPr/>
          <p:nvPr/>
        </p:nvSpPr>
        <p:spPr>
          <a:xfrm>
            <a:off x="10762" y="1581594"/>
            <a:ext cx="2905054" cy="1569660"/>
          </a:xfrm>
          <a:prstGeom prst="rect">
            <a:avLst/>
          </a:prstGeom>
        </p:spPr>
        <p:txBody>
          <a:bodyPr wrap="square">
            <a:spAutoFit/>
          </a:bodyPr>
          <a:lstStyle/>
          <a:p>
            <a:pPr>
              <a:spcAft>
                <a:spcPts val="1200"/>
              </a:spcAft>
            </a:pPr>
            <a:r>
              <a:rPr lang="en-DE" sz="1600" b="1" dirty="0">
                <a:solidFill>
                  <a:srgbClr val="00B050"/>
                </a:solidFill>
                <a:latin typeface="Trebuchet MS" panose="020B0703020202090204" pitchFamily="34" charset="0"/>
              </a:rPr>
              <a:t>TVB: </a:t>
            </a:r>
            <a:r>
              <a:rPr lang="en-DE" sz="1600" dirty="0">
                <a:solidFill>
                  <a:srgbClr val="00B050"/>
                </a:solidFill>
                <a:latin typeface="Trebuchet MS" panose="020B0703020202090204" pitchFamily="34" charset="0"/>
              </a:rPr>
              <a:t>large-scale simulation linking brain anatomical data ((d)MRI, CT etc) to neuroimaging data, by generating virtual neural source activity.</a:t>
            </a:r>
            <a:endParaRPr lang="en-DE" sz="1600" dirty="0">
              <a:solidFill>
                <a:srgbClr val="C00000"/>
              </a:solidFill>
              <a:latin typeface="Trebuchet MS" panose="020B0703020202090204" pitchFamily="34" charset="0"/>
            </a:endParaRPr>
          </a:p>
        </p:txBody>
      </p:sp>
    </p:spTree>
    <p:extLst>
      <p:ext uri="{BB962C8B-B14F-4D97-AF65-F5344CB8AC3E}">
        <p14:creationId xmlns:p14="http://schemas.microsoft.com/office/powerpoint/2010/main" val="156924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2">
            <a:extLst>
              <a:ext uri="{FF2B5EF4-FFF2-40B4-BE49-F238E27FC236}">
                <a16:creationId xmlns:a16="http://schemas.microsoft.com/office/drawing/2014/main" id="{988869EB-0F31-5F40-8838-2710E92FB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306626"/>
            <a:ext cx="2905054" cy="144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3">
            <a:extLst>
              <a:ext uri="{FF2B5EF4-FFF2-40B4-BE49-F238E27FC236}">
                <a16:creationId xmlns:a16="http://schemas.microsoft.com/office/drawing/2014/main" id="{8866ECCE-2028-0B41-9004-D0D805D46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773" y="164819"/>
            <a:ext cx="1272128" cy="81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8EA8D69-18C0-EA4D-B4FB-9583F21D0227}"/>
              </a:ext>
            </a:extLst>
          </p:cNvPr>
          <p:cNvSpPr/>
          <p:nvPr/>
        </p:nvSpPr>
        <p:spPr>
          <a:xfrm>
            <a:off x="35496" y="4123188"/>
            <a:ext cx="5040560" cy="830997"/>
          </a:xfrm>
          <a:prstGeom prst="rect">
            <a:avLst/>
          </a:prstGeom>
        </p:spPr>
        <p:txBody>
          <a:bodyPr wrap="square">
            <a:spAutoFit/>
          </a:bodyPr>
          <a:lstStyle/>
          <a:p>
            <a:pPr>
              <a:spcAft>
                <a:spcPts val="1200"/>
              </a:spcAft>
            </a:pPr>
            <a:r>
              <a:rPr lang="en-DE" sz="1600" b="1" dirty="0">
                <a:solidFill>
                  <a:srgbClr val="C00000"/>
                </a:solidFill>
                <a:latin typeface="Trebuchet MS" panose="020B0703020202090204" pitchFamily="34" charset="0"/>
              </a:rPr>
              <a:t>Spiking simulators (NEST, Neuron etc): </a:t>
            </a:r>
            <a:r>
              <a:rPr lang="en-DE" sz="1600" dirty="0">
                <a:solidFill>
                  <a:srgbClr val="C00000"/>
                </a:solidFill>
                <a:latin typeface="Trebuchet MS" panose="020B0703020202090204" pitchFamily="34" charset="0"/>
              </a:rPr>
              <a:t>fine-scale simulation for investigation of local or systems’ neural mechanisms</a:t>
            </a:r>
            <a:endParaRPr lang="en-DE" sz="1600" b="1" dirty="0">
              <a:solidFill>
                <a:srgbClr val="C00000"/>
              </a:solidFill>
              <a:latin typeface="Trebuchet MS" panose="020B0703020202090204" pitchFamily="34" charset="0"/>
            </a:endParaRPr>
          </a:p>
        </p:txBody>
      </p:sp>
      <p:pic>
        <p:nvPicPr>
          <p:cNvPr id="21" name="Picture 4">
            <a:extLst>
              <a:ext uri="{FF2B5EF4-FFF2-40B4-BE49-F238E27FC236}">
                <a16:creationId xmlns:a16="http://schemas.microsoft.com/office/drawing/2014/main" id="{E3BA44F8-AB06-DD42-B365-1FCA68CC2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0528" y="3545525"/>
            <a:ext cx="1433865" cy="15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le 17">
            <a:extLst>
              <a:ext uri="{FF2B5EF4-FFF2-40B4-BE49-F238E27FC236}">
                <a16:creationId xmlns:a16="http://schemas.microsoft.com/office/drawing/2014/main" id="{32A8D564-4276-064A-AA6B-7361A68C9696}"/>
              </a:ext>
            </a:extLst>
          </p:cNvPr>
          <p:cNvSpPr>
            <a:spLocks noChangeArrowheads="1"/>
          </p:cNvSpPr>
          <p:nvPr/>
        </p:nvSpPr>
        <p:spPr bwMode="auto">
          <a:xfrm>
            <a:off x="5302959" y="51470"/>
            <a:ext cx="3877553" cy="5010226"/>
          </a:xfrm>
          <a:prstGeom prst="roundRect">
            <a:avLst>
              <a:gd name="adj" fmla="val 16667"/>
            </a:avLst>
          </a:prstGeom>
          <a:solidFill>
            <a:srgbClr val="FD5700">
              <a:alpha val="14902"/>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de-DE" altLang="de-DE" sz="1191"/>
          </a:p>
        </p:txBody>
      </p:sp>
      <p:pic>
        <p:nvPicPr>
          <p:cNvPr id="23" name="Picture 22">
            <a:extLst>
              <a:ext uri="{FF2B5EF4-FFF2-40B4-BE49-F238E27FC236}">
                <a16:creationId xmlns:a16="http://schemas.microsoft.com/office/drawing/2014/main" id="{8DE24C23-044C-3C42-A246-54B13A9AF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181" y="4346246"/>
            <a:ext cx="1234804" cy="52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DFE798F7-E878-FE4F-8F26-304564DBF0F0}"/>
              </a:ext>
            </a:extLst>
          </p:cNvPr>
          <p:cNvSpPr txBox="1">
            <a:spLocks noChangeArrowheads="1"/>
          </p:cNvSpPr>
          <p:nvPr/>
        </p:nvSpPr>
        <p:spPr bwMode="auto">
          <a:xfrm>
            <a:off x="3177747" y="1004211"/>
            <a:ext cx="2474373" cy="3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de-DE" sz="1600" b="1" dirty="0">
                <a:solidFill>
                  <a:srgbClr val="00B050"/>
                </a:solidFill>
                <a:latin typeface="Trebuchet MS" panose="020B0703020202090204" pitchFamily="34" charset="0"/>
              </a:rPr>
              <a:t>Brain </a:t>
            </a:r>
            <a:r>
              <a:rPr lang="de-DE" altLang="de-DE" sz="1600" b="1" dirty="0" err="1">
                <a:solidFill>
                  <a:srgbClr val="00B050"/>
                </a:solidFill>
                <a:latin typeface="Trebuchet MS" panose="020B0703020202090204" pitchFamily="34" charset="0"/>
              </a:rPr>
              <a:t>regions</a:t>
            </a:r>
            <a:r>
              <a:rPr lang="el-GR" altLang="de-DE" sz="1600" b="1" dirty="0">
                <a:solidFill>
                  <a:srgbClr val="00B050"/>
                </a:solidFill>
                <a:latin typeface="Trebuchet MS" panose="020B0703020202090204" pitchFamily="34" charset="0"/>
              </a:rPr>
              <a:t>’ </a:t>
            </a:r>
            <a:r>
              <a:rPr lang="de-DE" altLang="de-DE" sz="1600" b="1" dirty="0">
                <a:solidFill>
                  <a:srgbClr val="00B050"/>
                </a:solidFill>
                <a:latin typeface="Trebuchet MS" panose="020B0703020202090204" pitchFamily="34" charset="0"/>
              </a:rPr>
              <a:t> </a:t>
            </a:r>
            <a:r>
              <a:rPr lang="de-DE" altLang="de-DE" sz="1600" b="1" dirty="0" err="1">
                <a:solidFill>
                  <a:srgbClr val="00B050"/>
                </a:solidFill>
                <a:latin typeface="Trebuchet MS" panose="020B0703020202090204" pitchFamily="34" charset="0"/>
              </a:rPr>
              <a:t>level</a:t>
            </a:r>
            <a:endParaRPr lang="de-DE" altLang="de-DE" sz="1600" b="1" dirty="0">
              <a:solidFill>
                <a:srgbClr val="00B050"/>
              </a:solidFill>
              <a:latin typeface="Trebuchet MS" panose="020B0703020202090204" pitchFamily="34" charset="0"/>
            </a:endParaRPr>
          </a:p>
        </p:txBody>
      </p:sp>
      <p:sp>
        <p:nvSpPr>
          <p:cNvPr id="26" name="Rectangle 25">
            <a:extLst>
              <a:ext uri="{FF2B5EF4-FFF2-40B4-BE49-F238E27FC236}">
                <a16:creationId xmlns:a16="http://schemas.microsoft.com/office/drawing/2014/main" id="{AD7F1D85-F4B8-9141-85A2-5E755E83AB49}"/>
              </a:ext>
            </a:extLst>
          </p:cNvPr>
          <p:cNvSpPr/>
          <p:nvPr/>
        </p:nvSpPr>
        <p:spPr>
          <a:xfrm>
            <a:off x="254729" y="657279"/>
            <a:ext cx="2454518" cy="646331"/>
          </a:xfrm>
          <a:prstGeom prst="rect">
            <a:avLst/>
          </a:prstGeom>
        </p:spPr>
        <p:txBody>
          <a:bodyPr wrap="none">
            <a:spAutoFit/>
          </a:bodyPr>
          <a:lstStyle/>
          <a:p>
            <a:r>
              <a:rPr lang="en-DE" sz="3600" b="1" dirty="0">
                <a:latin typeface="Trebuchet MS" panose="020B0703020202090204" pitchFamily="34" charset="0"/>
              </a:rPr>
              <a:t>Motivation</a:t>
            </a:r>
          </a:p>
        </p:txBody>
      </p:sp>
      <p:sp>
        <p:nvSpPr>
          <p:cNvPr id="13329" name="Rounded Rectangle 17">
            <a:extLst>
              <a:ext uri="{FF2B5EF4-FFF2-40B4-BE49-F238E27FC236}">
                <a16:creationId xmlns:a16="http://schemas.microsoft.com/office/drawing/2014/main" id="{67462FF5-92DC-3C4D-9CB7-B190BE082C77}"/>
              </a:ext>
            </a:extLst>
          </p:cNvPr>
          <p:cNvSpPr>
            <a:spLocks noChangeArrowheads="1"/>
          </p:cNvSpPr>
          <p:nvPr/>
        </p:nvSpPr>
        <p:spPr bwMode="auto">
          <a:xfrm>
            <a:off x="3131840" y="51470"/>
            <a:ext cx="5995962" cy="3494055"/>
          </a:xfrm>
          <a:prstGeom prst="roundRect">
            <a:avLst>
              <a:gd name="adj" fmla="val 16667"/>
            </a:avLst>
          </a:prstGeom>
          <a:solidFill>
            <a:srgbClr val="00B050">
              <a:alpha val="14902"/>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de-DE" altLang="de-DE" sz="1191"/>
          </a:p>
        </p:txBody>
      </p:sp>
      <p:sp>
        <p:nvSpPr>
          <p:cNvPr id="28" name="Rectangle 27">
            <a:extLst>
              <a:ext uri="{FF2B5EF4-FFF2-40B4-BE49-F238E27FC236}">
                <a16:creationId xmlns:a16="http://schemas.microsoft.com/office/drawing/2014/main" id="{EDE6235F-7F38-7A45-A0B4-85743ECEF2AE}"/>
              </a:ext>
            </a:extLst>
          </p:cNvPr>
          <p:cNvSpPr/>
          <p:nvPr/>
        </p:nvSpPr>
        <p:spPr>
          <a:xfrm>
            <a:off x="10762" y="1581594"/>
            <a:ext cx="2905054" cy="1569660"/>
          </a:xfrm>
          <a:prstGeom prst="rect">
            <a:avLst/>
          </a:prstGeom>
        </p:spPr>
        <p:txBody>
          <a:bodyPr wrap="square">
            <a:spAutoFit/>
          </a:bodyPr>
          <a:lstStyle/>
          <a:p>
            <a:pPr>
              <a:spcAft>
                <a:spcPts val="1200"/>
              </a:spcAft>
            </a:pPr>
            <a:r>
              <a:rPr lang="en-DE" sz="1600" b="1" dirty="0">
                <a:solidFill>
                  <a:srgbClr val="00B050"/>
                </a:solidFill>
                <a:latin typeface="Trebuchet MS" panose="020B0703020202090204" pitchFamily="34" charset="0"/>
              </a:rPr>
              <a:t>TVB: </a:t>
            </a:r>
            <a:r>
              <a:rPr lang="en-DE" sz="1600" dirty="0">
                <a:solidFill>
                  <a:srgbClr val="00B050"/>
                </a:solidFill>
                <a:latin typeface="Trebuchet MS" panose="020B0703020202090204" pitchFamily="34" charset="0"/>
              </a:rPr>
              <a:t>large-scale simulation linking brain anatomical data ((d)MRI, CT etc) to neuroimaging data, by generating virtual neural source activity.</a:t>
            </a:r>
            <a:endParaRPr lang="en-DE" sz="1600" dirty="0">
              <a:solidFill>
                <a:srgbClr val="C00000"/>
              </a:solidFill>
              <a:latin typeface="Trebuchet MS" panose="020B0703020202090204" pitchFamily="34" charset="0"/>
            </a:endParaRPr>
          </a:p>
        </p:txBody>
      </p:sp>
      <p:sp>
        <p:nvSpPr>
          <p:cNvPr id="29" name="TextBox 26">
            <a:extLst>
              <a:ext uri="{FF2B5EF4-FFF2-40B4-BE49-F238E27FC236}">
                <a16:creationId xmlns:a16="http://schemas.microsoft.com/office/drawing/2014/main" id="{BD3A3FCE-38BE-3F45-BFE8-83B879A90558}"/>
              </a:ext>
            </a:extLst>
          </p:cNvPr>
          <p:cNvSpPr txBox="1">
            <a:spLocks noChangeArrowheads="1"/>
          </p:cNvSpPr>
          <p:nvPr/>
        </p:nvSpPr>
        <p:spPr bwMode="auto">
          <a:xfrm>
            <a:off x="7380312" y="4033396"/>
            <a:ext cx="1646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de-DE" sz="1600" b="1" dirty="0">
                <a:solidFill>
                  <a:srgbClr val="FF0000"/>
                </a:solidFill>
                <a:latin typeface="Trebuchet MS" panose="020B0703020202090204" pitchFamily="34" charset="0"/>
              </a:rPr>
              <a:t>Neurons‘ </a:t>
            </a:r>
            <a:r>
              <a:rPr lang="de-DE" altLang="de-DE" sz="1600" b="1" dirty="0" err="1">
                <a:solidFill>
                  <a:srgbClr val="FF0000"/>
                </a:solidFill>
                <a:latin typeface="Trebuchet MS" panose="020B0703020202090204" pitchFamily="34" charset="0"/>
              </a:rPr>
              <a:t>level</a:t>
            </a:r>
            <a:endParaRPr lang="de-DE" altLang="de-DE" sz="1600" b="1" dirty="0">
              <a:solidFill>
                <a:srgbClr val="FF0000"/>
              </a:solidFill>
              <a:latin typeface="Trebuchet MS" panose="020B0703020202090204" pitchFamily="34" charset="0"/>
            </a:endParaRPr>
          </a:p>
        </p:txBody>
      </p:sp>
    </p:spTree>
    <p:extLst>
      <p:ext uri="{BB962C8B-B14F-4D97-AF65-F5344CB8AC3E}">
        <p14:creationId xmlns:p14="http://schemas.microsoft.com/office/powerpoint/2010/main" val="338419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2">
            <a:extLst>
              <a:ext uri="{FF2B5EF4-FFF2-40B4-BE49-F238E27FC236}">
                <a16:creationId xmlns:a16="http://schemas.microsoft.com/office/drawing/2014/main" id="{988869EB-0F31-5F40-8838-2710E92FB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306626"/>
            <a:ext cx="2905054" cy="144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3">
            <a:extLst>
              <a:ext uri="{FF2B5EF4-FFF2-40B4-BE49-F238E27FC236}">
                <a16:creationId xmlns:a16="http://schemas.microsoft.com/office/drawing/2014/main" id="{8866ECCE-2028-0B41-9004-D0D805D46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773" y="164819"/>
            <a:ext cx="1272128" cy="81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a:extLst>
              <a:ext uri="{FF2B5EF4-FFF2-40B4-BE49-F238E27FC236}">
                <a16:creationId xmlns:a16="http://schemas.microsoft.com/office/drawing/2014/main" id="{E3BA44F8-AB06-DD42-B365-1FCA68CC2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0528" y="3545525"/>
            <a:ext cx="1433865" cy="15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8DE24C23-044C-3C42-A246-54B13A9AF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181" y="4346246"/>
            <a:ext cx="1234804" cy="52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6">
            <a:extLst>
              <a:ext uri="{FF2B5EF4-FFF2-40B4-BE49-F238E27FC236}">
                <a16:creationId xmlns:a16="http://schemas.microsoft.com/office/drawing/2014/main" id="{9F78085F-F4A5-C44A-853D-1D9AFBCE9E31}"/>
              </a:ext>
            </a:extLst>
          </p:cNvPr>
          <p:cNvSpPr txBox="1">
            <a:spLocks noChangeArrowheads="1"/>
          </p:cNvSpPr>
          <p:nvPr/>
        </p:nvSpPr>
        <p:spPr bwMode="auto">
          <a:xfrm>
            <a:off x="7380312" y="4033396"/>
            <a:ext cx="1646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de-DE" sz="1600" b="1" dirty="0">
                <a:solidFill>
                  <a:srgbClr val="FF0000"/>
                </a:solidFill>
                <a:latin typeface="Trebuchet MS" panose="020B0703020202090204" pitchFamily="34" charset="0"/>
              </a:rPr>
              <a:t>Neurons‘ </a:t>
            </a:r>
            <a:r>
              <a:rPr lang="de-DE" altLang="de-DE" sz="1600" b="1" dirty="0" err="1">
                <a:solidFill>
                  <a:srgbClr val="FF0000"/>
                </a:solidFill>
                <a:latin typeface="Trebuchet MS" panose="020B0703020202090204" pitchFamily="34" charset="0"/>
              </a:rPr>
              <a:t>level</a:t>
            </a:r>
            <a:endParaRPr lang="de-DE" altLang="de-DE" sz="1600" b="1" dirty="0">
              <a:solidFill>
                <a:srgbClr val="FF0000"/>
              </a:solidFill>
              <a:latin typeface="Trebuchet MS" panose="020B0703020202090204" pitchFamily="34" charset="0"/>
            </a:endParaRPr>
          </a:p>
        </p:txBody>
      </p:sp>
      <p:sp>
        <p:nvSpPr>
          <p:cNvPr id="25" name="TextBox 24">
            <a:extLst>
              <a:ext uri="{FF2B5EF4-FFF2-40B4-BE49-F238E27FC236}">
                <a16:creationId xmlns:a16="http://schemas.microsoft.com/office/drawing/2014/main" id="{DFE798F7-E878-FE4F-8F26-304564DBF0F0}"/>
              </a:ext>
            </a:extLst>
          </p:cNvPr>
          <p:cNvSpPr txBox="1">
            <a:spLocks noChangeArrowheads="1"/>
          </p:cNvSpPr>
          <p:nvPr/>
        </p:nvSpPr>
        <p:spPr bwMode="auto">
          <a:xfrm>
            <a:off x="3177747" y="1004211"/>
            <a:ext cx="2474373" cy="3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de-DE" sz="1600" b="1" dirty="0">
                <a:solidFill>
                  <a:srgbClr val="00B050"/>
                </a:solidFill>
                <a:latin typeface="Trebuchet MS" panose="020B0703020202090204" pitchFamily="34" charset="0"/>
              </a:rPr>
              <a:t>Brain </a:t>
            </a:r>
            <a:r>
              <a:rPr lang="de-DE" altLang="de-DE" sz="1600" b="1" dirty="0" err="1">
                <a:solidFill>
                  <a:srgbClr val="00B050"/>
                </a:solidFill>
                <a:latin typeface="Trebuchet MS" panose="020B0703020202090204" pitchFamily="34" charset="0"/>
              </a:rPr>
              <a:t>regions</a:t>
            </a:r>
            <a:r>
              <a:rPr lang="el-GR" altLang="de-DE" sz="1600" b="1" dirty="0">
                <a:solidFill>
                  <a:srgbClr val="00B050"/>
                </a:solidFill>
                <a:latin typeface="Trebuchet MS" panose="020B0703020202090204" pitchFamily="34" charset="0"/>
              </a:rPr>
              <a:t>’ </a:t>
            </a:r>
            <a:r>
              <a:rPr lang="de-DE" altLang="de-DE" sz="1600" b="1" dirty="0">
                <a:solidFill>
                  <a:srgbClr val="00B050"/>
                </a:solidFill>
                <a:latin typeface="Trebuchet MS" panose="020B0703020202090204" pitchFamily="34" charset="0"/>
              </a:rPr>
              <a:t> </a:t>
            </a:r>
            <a:r>
              <a:rPr lang="de-DE" altLang="de-DE" sz="1600" b="1" dirty="0" err="1">
                <a:solidFill>
                  <a:srgbClr val="00B050"/>
                </a:solidFill>
                <a:latin typeface="Trebuchet MS" panose="020B0703020202090204" pitchFamily="34" charset="0"/>
              </a:rPr>
              <a:t>level</a:t>
            </a:r>
            <a:endParaRPr lang="de-DE" altLang="de-DE" sz="1600" b="1" dirty="0">
              <a:solidFill>
                <a:srgbClr val="00B050"/>
              </a:solidFill>
              <a:latin typeface="Trebuchet MS" panose="020B0703020202090204" pitchFamily="34" charset="0"/>
            </a:endParaRPr>
          </a:p>
        </p:txBody>
      </p:sp>
      <p:sp>
        <p:nvSpPr>
          <p:cNvPr id="26" name="Rectangle 25">
            <a:extLst>
              <a:ext uri="{FF2B5EF4-FFF2-40B4-BE49-F238E27FC236}">
                <a16:creationId xmlns:a16="http://schemas.microsoft.com/office/drawing/2014/main" id="{AD7F1D85-F4B8-9141-85A2-5E755E83AB49}"/>
              </a:ext>
            </a:extLst>
          </p:cNvPr>
          <p:cNvSpPr/>
          <p:nvPr/>
        </p:nvSpPr>
        <p:spPr>
          <a:xfrm>
            <a:off x="254729" y="657279"/>
            <a:ext cx="2454518" cy="646331"/>
          </a:xfrm>
          <a:prstGeom prst="rect">
            <a:avLst/>
          </a:prstGeom>
        </p:spPr>
        <p:txBody>
          <a:bodyPr wrap="none">
            <a:spAutoFit/>
          </a:bodyPr>
          <a:lstStyle/>
          <a:p>
            <a:r>
              <a:rPr lang="en-DE" sz="3600" b="1" dirty="0">
                <a:latin typeface="Trebuchet MS" panose="020B0703020202090204" pitchFamily="34" charset="0"/>
              </a:rPr>
              <a:t>Motivation</a:t>
            </a:r>
          </a:p>
        </p:txBody>
      </p:sp>
      <p:pic>
        <p:nvPicPr>
          <p:cNvPr id="13" name="Picture 23">
            <a:extLst>
              <a:ext uri="{FF2B5EF4-FFF2-40B4-BE49-F238E27FC236}">
                <a16:creationId xmlns:a16="http://schemas.microsoft.com/office/drawing/2014/main" id="{CC2E24A7-F148-EA4C-909D-1012FE77A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057" y="186656"/>
            <a:ext cx="812834" cy="52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A12955CB-BCC2-494B-9176-701AEAAA0640}"/>
              </a:ext>
            </a:extLst>
          </p:cNvPr>
          <p:cNvPicPr>
            <a:picLocks noChangeAspect="1"/>
          </p:cNvPicPr>
          <p:nvPr/>
        </p:nvPicPr>
        <p:blipFill>
          <a:blip r:embed="rId7"/>
          <a:stretch>
            <a:fillRect/>
          </a:stretch>
        </p:blipFill>
        <p:spPr>
          <a:xfrm>
            <a:off x="5492356" y="1297061"/>
            <a:ext cx="3498703" cy="1457102"/>
          </a:xfrm>
          <a:prstGeom prst="rect">
            <a:avLst/>
          </a:prstGeom>
        </p:spPr>
      </p:pic>
      <p:sp>
        <p:nvSpPr>
          <p:cNvPr id="15" name="TextBox 25">
            <a:extLst>
              <a:ext uri="{FF2B5EF4-FFF2-40B4-BE49-F238E27FC236}">
                <a16:creationId xmlns:a16="http://schemas.microsoft.com/office/drawing/2014/main" id="{D7618A9B-3231-1844-8537-C9D3A8741052}"/>
              </a:ext>
            </a:extLst>
          </p:cNvPr>
          <p:cNvSpPr txBox="1">
            <a:spLocks noChangeArrowheads="1"/>
          </p:cNvSpPr>
          <p:nvPr/>
        </p:nvSpPr>
        <p:spPr bwMode="auto">
          <a:xfrm>
            <a:off x="6138260" y="2927790"/>
            <a:ext cx="17169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de-DE" sz="1200" b="1" dirty="0">
                <a:solidFill>
                  <a:srgbClr val="FF0000"/>
                </a:solidFill>
                <a:latin typeface="Trebuchet MS" panose="020B0703020202090204" pitchFamily="34" charset="0"/>
              </a:rPr>
              <a:t>Average </a:t>
            </a:r>
            <a:r>
              <a:rPr lang="de-DE" altLang="de-DE" sz="1200" b="1" dirty="0" err="1">
                <a:solidFill>
                  <a:srgbClr val="FF0000"/>
                </a:solidFill>
                <a:latin typeface="Trebuchet MS" panose="020B0703020202090204" pitchFamily="34" charset="0"/>
              </a:rPr>
              <a:t>activity</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of</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populations</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of</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spiking</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neurons</a:t>
            </a:r>
            <a:endParaRPr lang="de-DE" altLang="de-DE" sz="1200" b="1" dirty="0">
              <a:solidFill>
                <a:srgbClr val="FF0000"/>
              </a:solidFill>
              <a:latin typeface="Trebuchet MS" panose="020B0703020202090204" pitchFamily="34" charset="0"/>
            </a:endParaRPr>
          </a:p>
        </p:txBody>
      </p:sp>
      <p:sp>
        <p:nvSpPr>
          <p:cNvPr id="16" name="TextBox 25">
            <a:extLst>
              <a:ext uri="{FF2B5EF4-FFF2-40B4-BE49-F238E27FC236}">
                <a16:creationId xmlns:a16="http://schemas.microsoft.com/office/drawing/2014/main" id="{EE80B379-08E8-F340-82ED-9663A86B33A9}"/>
              </a:ext>
            </a:extLst>
          </p:cNvPr>
          <p:cNvSpPr txBox="1">
            <a:spLocks noChangeArrowheads="1"/>
          </p:cNvSpPr>
          <p:nvPr/>
        </p:nvSpPr>
        <p:spPr bwMode="auto">
          <a:xfrm>
            <a:off x="5428068" y="1168113"/>
            <a:ext cx="24270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de-DE" altLang="de-DE" sz="1200" b="1" dirty="0" err="1">
                <a:solidFill>
                  <a:srgbClr val="00B050"/>
                </a:solidFill>
                <a:latin typeface="Trebuchet MS" panose="020B0703020202090204" pitchFamily="34" charset="0"/>
              </a:rPr>
              <a:t>Populations</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activity</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as</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mean</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field</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system</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state</a:t>
            </a:r>
            <a:r>
              <a:rPr lang="de-DE" altLang="de-DE" sz="1200" b="1" dirty="0">
                <a:solidFill>
                  <a:srgbClr val="00B050"/>
                </a:solidFill>
                <a:latin typeface="Trebuchet MS" panose="020B0703020202090204" pitchFamily="34" charset="0"/>
              </a:rPr>
              <a:t> variables</a:t>
            </a:r>
          </a:p>
        </p:txBody>
      </p:sp>
      <p:sp>
        <p:nvSpPr>
          <p:cNvPr id="17" name="TextBox 24">
            <a:extLst>
              <a:ext uri="{FF2B5EF4-FFF2-40B4-BE49-F238E27FC236}">
                <a16:creationId xmlns:a16="http://schemas.microsoft.com/office/drawing/2014/main" id="{5C69860A-D6CF-2547-B12B-7B4746FC7F53}"/>
              </a:ext>
            </a:extLst>
          </p:cNvPr>
          <p:cNvSpPr txBox="1">
            <a:spLocks noChangeArrowheads="1"/>
          </p:cNvSpPr>
          <p:nvPr/>
        </p:nvSpPr>
        <p:spPr bwMode="auto">
          <a:xfrm>
            <a:off x="6306227" y="723241"/>
            <a:ext cx="1977138" cy="3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de-DE" altLang="de-DE" sz="1600" b="1" dirty="0" err="1">
                <a:latin typeface="Trebuchet MS" panose="020B0703020202090204" pitchFamily="34" charset="0"/>
              </a:rPr>
              <a:t>Populations</a:t>
            </a:r>
            <a:r>
              <a:rPr lang="de-DE" altLang="de-DE" sz="1600" b="1" dirty="0">
                <a:latin typeface="Trebuchet MS" panose="020B0703020202090204" pitchFamily="34" charset="0"/>
              </a:rPr>
              <a:t>’ </a:t>
            </a:r>
            <a:r>
              <a:rPr lang="de-DE" altLang="de-DE" sz="1600" b="1" dirty="0" err="1">
                <a:latin typeface="Trebuchet MS" panose="020B0703020202090204" pitchFamily="34" charset="0"/>
              </a:rPr>
              <a:t>level</a:t>
            </a:r>
            <a:endParaRPr lang="de-DE" altLang="de-DE" sz="1600" b="1" dirty="0">
              <a:latin typeface="Trebuchet MS" panose="020B0703020202090204" pitchFamily="34" charset="0"/>
            </a:endParaRPr>
          </a:p>
        </p:txBody>
      </p:sp>
      <p:pic>
        <p:nvPicPr>
          <p:cNvPr id="18" name="Picture 22">
            <a:extLst>
              <a:ext uri="{FF2B5EF4-FFF2-40B4-BE49-F238E27FC236}">
                <a16:creationId xmlns:a16="http://schemas.microsoft.com/office/drawing/2014/main" id="{3C79390D-BD9C-3646-96A5-6FF1ECAC55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3490" y="181457"/>
            <a:ext cx="1146677" cy="48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eft-right Arrow 16">
            <a:extLst>
              <a:ext uri="{FF2B5EF4-FFF2-40B4-BE49-F238E27FC236}">
                <a16:creationId xmlns:a16="http://schemas.microsoft.com/office/drawing/2014/main" id="{1EFFDBE6-8654-6A4F-90CE-1317833B0478}"/>
              </a:ext>
            </a:extLst>
          </p:cNvPr>
          <p:cNvSpPr>
            <a:spLocks noChangeArrowheads="1"/>
          </p:cNvSpPr>
          <p:nvPr/>
        </p:nvSpPr>
        <p:spPr bwMode="auto">
          <a:xfrm>
            <a:off x="6846907" y="343681"/>
            <a:ext cx="539125" cy="209019"/>
          </a:xfrm>
          <a:prstGeom prst="leftRightArrow">
            <a:avLst>
              <a:gd name="adj1" fmla="val 50000"/>
              <a:gd name="adj2" fmla="val 50244"/>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de-DE" altLang="en-DE" sz="1191">
              <a:latin typeface="Trebuchet MS" panose="020B0703020202090204" pitchFamily="34" charset="0"/>
            </a:endParaRPr>
          </a:p>
        </p:txBody>
      </p:sp>
      <p:sp>
        <p:nvSpPr>
          <p:cNvPr id="22" name="Rounded Rectangle 17">
            <a:extLst>
              <a:ext uri="{FF2B5EF4-FFF2-40B4-BE49-F238E27FC236}">
                <a16:creationId xmlns:a16="http://schemas.microsoft.com/office/drawing/2014/main" id="{32A8D564-4276-064A-AA6B-7361A68C9696}"/>
              </a:ext>
            </a:extLst>
          </p:cNvPr>
          <p:cNvSpPr>
            <a:spLocks noChangeArrowheads="1"/>
          </p:cNvSpPr>
          <p:nvPr/>
        </p:nvSpPr>
        <p:spPr bwMode="auto">
          <a:xfrm>
            <a:off x="5302959" y="51470"/>
            <a:ext cx="3877553" cy="5010226"/>
          </a:xfrm>
          <a:prstGeom prst="roundRect">
            <a:avLst>
              <a:gd name="adj" fmla="val 16667"/>
            </a:avLst>
          </a:prstGeom>
          <a:solidFill>
            <a:srgbClr val="FD5700">
              <a:alpha val="14902"/>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de-DE" altLang="de-DE" sz="1191"/>
          </a:p>
        </p:txBody>
      </p:sp>
      <p:sp>
        <p:nvSpPr>
          <p:cNvPr id="13329" name="Rounded Rectangle 17">
            <a:extLst>
              <a:ext uri="{FF2B5EF4-FFF2-40B4-BE49-F238E27FC236}">
                <a16:creationId xmlns:a16="http://schemas.microsoft.com/office/drawing/2014/main" id="{67462FF5-92DC-3C4D-9CB7-B190BE082C77}"/>
              </a:ext>
            </a:extLst>
          </p:cNvPr>
          <p:cNvSpPr>
            <a:spLocks noChangeArrowheads="1"/>
          </p:cNvSpPr>
          <p:nvPr/>
        </p:nvSpPr>
        <p:spPr bwMode="auto">
          <a:xfrm>
            <a:off x="3131840" y="51470"/>
            <a:ext cx="5995962" cy="3494055"/>
          </a:xfrm>
          <a:prstGeom prst="roundRect">
            <a:avLst>
              <a:gd name="adj" fmla="val 16667"/>
            </a:avLst>
          </a:prstGeom>
          <a:solidFill>
            <a:srgbClr val="00B050">
              <a:alpha val="14902"/>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de-DE" altLang="de-DE" sz="1191"/>
          </a:p>
        </p:txBody>
      </p:sp>
      <p:cxnSp>
        <p:nvCxnSpPr>
          <p:cNvPr id="29" name="Straight Arrow Connector 6">
            <a:extLst>
              <a:ext uri="{FF2B5EF4-FFF2-40B4-BE49-F238E27FC236}">
                <a16:creationId xmlns:a16="http://schemas.microsoft.com/office/drawing/2014/main" id="{1D7BB8F2-49A8-F04A-878C-D2ADCC91658D}"/>
              </a:ext>
            </a:extLst>
          </p:cNvPr>
          <p:cNvCxnSpPr>
            <a:cxnSpLocks/>
          </p:cNvCxnSpPr>
          <p:nvPr/>
        </p:nvCxnSpPr>
        <p:spPr bwMode="auto">
          <a:xfrm>
            <a:off x="4716016" y="1629778"/>
            <a:ext cx="2708377" cy="1"/>
          </a:xfrm>
          <a:prstGeom prst="straightConnector1">
            <a:avLst/>
          </a:prstGeom>
          <a:noFill/>
          <a:ln w="25400" algn="ctr">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10">
            <a:extLst>
              <a:ext uri="{FF2B5EF4-FFF2-40B4-BE49-F238E27FC236}">
                <a16:creationId xmlns:a16="http://schemas.microsoft.com/office/drawing/2014/main" id="{F5D46379-B8F1-4C4B-9A5D-0B05BB2FDA34}"/>
              </a:ext>
            </a:extLst>
          </p:cNvPr>
          <p:cNvCxnSpPr>
            <a:cxnSpLocks/>
          </p:cNvCxnSpPr>
          <p:nvPr/>
        </p:nvCxnSpPr>
        <p:spPr bwMode="auto">
          <a:xfrm>
            <a:off x="4932040" y="2211710"/>
            <a:ext cx="1107217" cy="1940076"/>
          </a:xfrm>
          <a:prstGeom prst="straightConnector1">
            <a:avLst/>
          </a:prstGeom>
          <a:noFill/>
          <a:ln w="25400" algn="ctr">
            <a:solidFill>
              <a:srgbClr val="D424D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a:extLst>
              <a:ext uri="{FF2B5EF4-FFF2-40B4-BE49-F238E27FC236}">
                <a16:creationId xmlns:a16="http://schemas.microsoft.com/office/drawing/2014/main" id="{419EEC79-9432-614C-8113-C2AEC4F47BB0}"/>
              </a:ext>
            </a:extLst>
          </p:cNvPr>
          <p:cNvSpPr/>
          <p:nvPr/>
        </p:nvSpPr>
        <p:spPr>
          <a:xfrm>
            <a:off x="23669" y="1527406"/>
            <a:ext cx="3100895" cy="3447098"/>
          </a:xfrm>
          <a:prstGeom prst="rect">
            <a:avLst/>
          </a:prstGeom>
        </p:spPr>
        <p:txBody>
          <a:bodyPr wrap="square">
            <a:spAutoFit/>
          </a:bodyPr>
          <a:lstStyle/>
          <a:p>
            <a:pPr>
              <a:spcAft>
                <a:spcPts val="600"/>
              </a:spcAft>
            </a:pPr>
            <a:r>
              <a:rPr lang="en-DE" sz="1600" b="1" dirty="0">
                <a:latin typeface="Trebuchet MS" panose="020B0703020202090204" pitchFamily="34" charset="0"/>
              </a:rPr>
              <a:t>TVB-multiscale interfaces for multiscale co-simulation:</a:t>
            </a:r>
            <a:r>
              <a:rPr lang="en-DE" sz="1600" dirty="0">
                <a:latin typeface="Trebuchet MS" panose="020B0703020202090204" pitchFamily="34" charset="0"/>
              </a:rPr>
              <a:t> </a:t>
            </a:r>
          </a:p>
          <a:p>
            <a:pPr marL="342900" indent="-342900">
              <a:spcAft>
                <a:spcPts val="600"/>
              </a:spcAft>
              <a:buFont typeface="Arial" panose="020B0604020202020204" pitchFamily="34" charset="0"/>
              <a:buChar char="•"/>
            </a:pPr>
            <a:r>
              <a:rPr lang="en-DE" sz="1600" i="1" u="sng" dirty="0">
                <a:latin typeface="Trebuchet MS" panose="020B0703020202090204" pitchFamily="34" charset="0"/>
              </a:rPr>
              <a:t>TVB       Spiking simulators</a:t>
            </a:r>
            <a:r>
              <a:rPr lang="en-DE" sz="1600" u="sng" dirty="0">
                <a:latin typeface="Trebuchet MS" panose="020B0703020202090204" pitchFamily="34" charset="0"/>
              </a:rPr>
              <a:t>: </a:t>
            </a:r>
            <a:r>
              <a:rPr lang="en-DE" sz="1600" dirty="0">
                <a:latin typeface="Trebuchet MS" panose="020B0703020202090204" pitchFamily="34" charset="0"/>
              </a:rPr>
              <a:t>Generate biologically realistic spatio-temporal context and large-scale connectivity for local neural networks</a:t>
            </a:r>
          </a:p>
          <a:p>
            <a:pPr marL="342900" indent="-342900">
              <a:spcAft>
                <a:spcPts val="600"/>
              </a:spcAft>
              <a:buFont typeface="Arial" panose="020B0604020202020204" pitchFamily="34" charset="0"/>
              <a:buChar char="•"/>
            </a:pPr>
            <a:r>
              <a:rPr lang="en-DE" sz="1600" i="1" u="sng" dirty="0">
                <a:latin typeface="Trebuchet MS" panose="020B0703020202090204" pitchFamily="34" charset="0"/>
              </a:rPr>
              <a:t>TVB       Spiking simulators</a:t>
            </a:r>
            <a:r>
              <a:rPr lang="en-DE" sz="1600" u="sng" dirty="0">
                <a:latin typeface="Trebuchet MS" panose="020B0703020202090204" pitchFamily="34" charset="0"/>
              </a:rPr>
              <a:t>: </a:t>
            </a:r>
            <a:r>
              <a:rPr lang="en-DE" sz="1600" dirty="0">
                <a:latin typeface="Trebuchet MS" panose="020B0703020202090204" pitchFamily="34" charset="0"/>
              </a:rPr>
              <a:t>Confirm mean field approximations on large-scale brain statistics (e.g., functional connectivity)</a:t>
            </a:r>
          </a:p>
        </p:txBody>
      </p:sp>
      <p:sp>
        <p:nvSpPr>
          <p:cNvPr id="27" name="Up-down Arrow 26">
            <a:extLst>
              <a:ext uri="{FF2B5EF4-FFF2-40B4-BE49-F238E27FC236}">
                <a16:creationId xmlns:a16="http://schemas.microsoft.com/office/drawing/2014/main" id="{332ECC0D-197F-864E-BE03-B86DFFCF04A0}"/>
              </a:ext>
            </a:extLst>
          </p:cNvPr>
          <p:cNvSpPr/>
          <p:nvPr/>
        </p:nvSpPr>
        <p:spPr bwMode="auto">
          <a:xfrm rot="16200000">
            <a:off x="934650" y="3616812"/>
            <a:ext cx="173217" cy="38734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Trebuchet MS" panose="020B0703020202090204" pitchFamily="34" charset="0"/>
            </a:endParaRPr>
          </a:p>
        </p:txBody>
      </p:sp>
      <p:sp>
        <p:nvSpPr>
          <p:cNvPr id="3" name="Right Arrow 2">
            <a:extLst>
              <a:ext uri="{FF2B5EF4-FFF2-40B4-BE49-F238E27FC236}">
                <a16:creationId xmlns:a16="http://schemas.microsoft.com/office/drawing/2014/main" id="{3276CC57-34E6-5540-89D9-D3D7C1B2D7A8}"/>
              </a:ext>
            </a:extLst>
          </p:cNvPr>
          <p:cNvSpPr/>
          <p:nvPr/>
        </p:nvSpPr>
        <p:spPr>
          <a:xfrm>
            <a:off x="864282" y="2207758"/>
            <a:ext cx="340852" cy="1655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374356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a:extLst>
              <a:ext uri="{FF2B5EF4-FFF2-40B4-BE49-F238E27FC236}">
                <a16:creationId xmlns:a16="http://schemas.microsoft.com/office/drawing/2014/main" id="{19CEC038-DF6E-C64F-BA04-6F581A4F3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169" y="4399575"/>
            <a:ext cx="1246701" cy="5251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A7518511-54FE-DB49-859B-99D77ADBF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406" y="195923"/>
            <a:ext cx="1246701" cy="525185"/>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2">
            <a:extLst>
              <a:ext uri="{FF2B5EF4-FFF2-40B4-BE49-F238E27FC236}">
                <a16:creationId xmlns:a16="http://schemas.microsoft.com/office/drawing/2014/main" id="{988869EB-0F31-5F40-8838-2710E92FB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306626"/>
            <a:ext cx="2905054" cy="144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3">
            <a:extLst>
              <a:ext uri="{FF2B5EF4-FFF2-40B4-BE49-F238E27FC236}">
                <a16:creationId xmlns:a16="http://schemas.microsoft.com/office/drawing/2014/main" id="{8866ECCE-2028-0B41-9004-D0D805D46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6773" y="164819"/>
            <a:ext cx="1272128" cy="81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a:extLst>
              <a:ext uri="{FF2B5EF4-FFF2-40B4-BE49-F238E27FC236}">
                <a16:creationId xmlns:a16="http://schemas.microsoft.com/office/drawing/2014/main" id="{E3BA44F8-AB06-DD42-B365-1FCA68CC2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0528" y="3545525"/>
            <a:ext cx="1433865" cy="15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6">
            <a:extLst>
              <a:ext uri="{FF2B5EF4-FFF2-40B4-BE49-F238E27FC236}">
                <a16:creationId xmlns:a16="http://schemas.microsoft.com/office/drawing/2014/main" id="{9F78085F-F4A5-C44A-853D-1D9AFBCE9E31}"/>
              </a:ext>
            </a:extLst>
          </p:cNvPr>
          <p:cNvSpPr txBox="1">
            <a:spLocks noChangeArrowheads="1"/>
          </p:cNvSpPr>
          <p:nvPr/>
        </p:nvSpPr>
        <p:spPr bwMode="auto">
          <a:xfrm>
            <a:off x="7380312" y="4033396"/>
            <a:ext cx="1646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de-DE" sz="1600" b="1" dirty="0">
                <a:solidFill>
                  <a:srgbClr val="FF0000"/>
                </a:solidFill>
                <a:latin typeface="Trebuchet MS" panose="020B0703020202090204" pitchFamily="34" charset="0"/>
              </a:rPr>
              <a:t>Neurons‘ </a:t>
            </a:r>
            <a:r>
              <a:rPr lang="de-DE" altLang="de-DE" sz="1600" b="1" dirty="0" err="1">
                <a:solidFill>
                  <a:srgbClr val="FF0000"/>
                </a:solidFill>
                <a:latin typeface="Trebuchet MS" panose="020B0703020202090204" pitchFamily="34" charset="0"/>
              </a:rPr>
              <a:t>level</a:t>
            </a:r>
            <a:endParaRPr lang="de-DE" altLang="de-DE" sz="1600" b="1" dirty="0">
              <a:solidFill>
                <a:srgbClr val="FF0000"/>
              </a:solidFill>
              <a:latin typeface="Trebuchet MS" panose="020B0703020202090204" pitchFamily="34" charset="0"/>
            </a:endParaRPr>
          </a:p>
        </p:txBody>
      </p:sp>
      <p:sp>
        <p:nvSpPr>
          <p:cNvPr id="25" name="TextBox 24">
            <a:extLst>
              <a:ext uri="{FF2B5EF4-FFF2-40B4-BE49-F238E27FC236}">
                <a16:creationId xmlns:a16="http://schemas.microsoft.com/office/drawing/2014/main" id="{DFE798F7-E878-FE4F-8F26-304564DBF0F0}"/>
              </a:ext>
            </a:extLst>
          </p:cNvPr>
          <p:cNvSpPr txBox="1">
            <a:spLocks noChangeArrowheads="1"/>
          </p:cNvSpPr>
          <p:nvPr/>
        </p:nvSpPr>
        <p:spPr bwMode="auto">
          <a:xfrm>
            <a:off x="3177747" y="1004211"/>
            <a:ext cx="2474373" cy="3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de-DE" sz="1600" b="1" dirty="0">
                <a:solidFill>
                  <a:srgbClr val="00B050"/>
                </a:solidFill>
                <a:latin typeface="Trebuchet MS" panose="020B0703020202090204" pitchFamily="34" charset="0"/>
              </a:rPr>
              <a:t>Brain </a:t>
            </a:r>
            <a:r>
              <a:rPr lang="de-DE" altLang="de-DE" sz="1600" b="1" dirty="0" err="1">
                <a:solidFill>
                  <a:srgbClr val="00B050"/>
                </a:solidFill>
                <a:latin typeface="Trebuchet MS" panose="020B0703020202090204" pitchFamily="34" charset="0"/>
              </a:rPr>
              <a:t>regions</a:t>
            </a:r>
            <a:r>
              <a:rPr lang="el-GR" altLang="de-DE" sz="1600" b="1" dirty="0">
                <a:solidFill>
                  <a:srgbClr val="00B050"/>
                </a:solidFill>
                <a:latin typeface="Trebuchet MS" panose="020B0703020202090204" pitchFamily="34" charset="0"/>
              </a:rPr>
              <a:t>’ </a:t>
            </a:r>
            <a:r>
              <a:rPr lang="de-DE" altLang="de-DE" sz="1600" b="1" dirty="0">
                <a:solidFill>
                  <a:srgbClr val="00B050"/>
                </a:solidFill>
                <a:latin typeface="Trebuchet MS" panose="020B0703020202090204" pitchFamily="34" charset="0"/>
              </a:rPr>
              <a:t> </a:t>
            </a:r>
            <a:r>
              <a:rPr lang="de-DE" altLang="de-DE" sz="1600" b="1" dirty="0" err="1">
                <a:solidFill>
                  <a:srgbClr val="00B050"/>
                </a:solidFill>
                <a:latin typeface="Trebuchet MS" panose="020B0703020202090204" pitchFamily="34" charset="0"/>
              </a:rPr>
              <a:t>level</a:t>
            </a:r>
            <a:endParaRPr lang="de-DE" altLang="de-DE" sz="1600" b="1" dirty="0">
              <a:solidFill>
                <a:srgbClr val="00B050"/>
              </a:solidFill>
              <a:latin typeface="Trebuchet MS" panose="020B0703020202090204" pitchFamily="34" charset="0"/>
            </a:endParaRPr>
          </a:p>
        </p:txBody>
      </p:sp>
      <p:sp>
        <p:nvSpPr>
          <p:cNvPr id="26" name="Rectangle 25">
            <a:extLst>
              <a:ext uri="{FF2B5EF4-FFF2-40B4-BE49-F238E27FC236}">
                <a16:creationId xmlns:a16="http://schemas.microsoft.com/office/drawing/2014/main" id="{AD7F1D85-F4B8-9141-85A2-5E755E83AB49}"/>
              </a:ext>
            </a:extLst>
          </p:cNvPr>
          <p:cNvSpPr/>
          <p:nvPr/>
        </p:nvSpPr>
        <p:spPr>
          <a:xfrm>
            <a:off x="254729" y="657279"/>
            <a:ext cx="2454518" cy="646331"/>
          </a:xfrm>
          <a:prstGeom prst="rect">
            <a:avLst/>
          </a:prstGeom>
        </p:spPr>
        <p:txBody>
          <a:bodyPr wrap="none">
            <a:spAutoFit/>
          </a:bodyPr>
          <a:lstStyle/>
          <a:p>
            <a:r>
              <a:rPr lang="en-DE" sz="3600" b="1" dirty="0">
                <a:latin typeface="Trebuchet MS" panose="020B0703020202090204" pitchFamily="34" charset="0"/>
              </a:rPr>
              <a:t>Motivation</a:t>
            </a:r>
          </a:p>
        </p:txBody>
      </p:sp>
      <p:pic>
        <p:nvPicPr>
          <p:cNvPr id="13" name="Picture 23">
            <a:extLst>
              <a:ext uri="{FF2B5EF4-FFF2-40B4-BE49-F238E27FC236}">
                <a16:creationId xmlns:a16="http://schemas.microsoft.com/office/drawing/2014/main" id="{CC2E24A7-F148-EA4C-909D-1012FE77A7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9057" y="186656"/>
            <a:ext cx="812834" cy="52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A12955CB-BCC2-494B-9176-701AEAAA0640}"/>
              </a:ext>
            </a:extLst>
          </p:cNvPr>
          <p:cNvPicPr>
            <a:picLocks noChangeAspect="1"/>
          </p:cNvPicPr>
          <p:nvPr/>
        </p:nvPicPr>
        <p:blipFill>
          <a:blip r:embed="rId7"/>
          <a:stretch>
            <a:fillRect/>
          </a:stretch>
        </p:blipFill>
        <p:spPr>
          <a:xfrm>
            <a:off x="5492356" y="1297061"/>
            <a:ext cx="3498703" cy="1457102"/>
          </a:xfrm>
          <a:prstGeom prst="rect">
            <a:avLst/>
          </a:prstGeom>
        </p:spPr>
      </p:pic>
      <p:sp>
        <p:nvSpPr>
          <p:cNvPr id="15" name="TextBox 25">
            <a:extLst>
              <a:ext uri="{FF2B5EF4-FFF2-40B4-BE49-F238E27FC236}">
                <a16:creationId xmlns:a16="http://schemas.microsoft.com/office/drawing/2014/main" id="{D7618A9B-3231-1844-8537-C9D3A8741052}"/>
              </a:ext>
            </a:extLst>
          </p:cNvPr>
          <p:cNvSpPr txBox="1">
            <a:spLocks noChangeArrowheads="1"/>
          </p:cNvSpPr>
          <p:nvPr/>
        </p:nvSpPr>
        <p:spPr bwMode="auto">
          <a:xfrm>
            <a:off x="6138260" y="2927790"/>
            <a:ext cx="17169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de-DE" sz="1200" b="1" dirty="0">
                <a:solidFill>
                  <a:srgbClr val="FF0000"/>
                </a:solidFill>
                <a:latin typeface="Trebuchet MS" panose="020B0703020202090204" pitchFamily="34" charset="0"/>
              </a:rPr>
              <a:t>Average </a:t>
            </a:r>
            <a:r>
              <a:rPr lang="de-DE" altLang="de-DE" sz="1200" b="1" dirty="0" err="1">
                <a:solidFill>
                  <a:srgbClr val="FF0000"/>
                </a:solidFill>
                <a:latin typeface="Trebuchet MS" panose="020B0703020202090204" pitchFamily="34" charset="0"/>
              </a:rPr>
              <a:t>activity</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of</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populations</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of</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spiking</a:t>
            </a:r>
            <a:r>
              <a:rPr lang="de-DE" altLang="de-DE" sz="1200" b="1" dirty="0">
                <a:solidFill>
                  <a:srgbClr val="FF0000"/>
                </a:solidFill>
                <a:latin typeface="Trebuchet MS" panose="020B0703020202090204" pitchFamily="34" charset="0"/>
              </a:rPr>
              <a:t> </a:t>
            </a:r>
            <a:r>
              <a:rPr lang="de-DE" altLang="de-DE" sz="1200" b="1" dirty="0" err="1">
                <a:solidFill>
                  <a:srgbClr val="FF0000"/>
                </a:solidFill>
                <a:latin typeface="Trebuchet MS" panose="020B0703020202090204" pitchFamily="34" charset="0"/>
              </a:rPr>
              <a:t>neurons</a:t>
            </a:r>
            <a:endParaRPr lang="de-DE" altLang="de-DE" sz="1200" b="1" dirty="0">
              <a:solidFill>
                <a:srgbClr val="FF0000"/>
              </a:solidFill>
              <a:latin typeface="Trebuchet MS" panose="020B0703020202090204" pitchFamily="34" charset="0"/>
            </a:endParaRPr>
          </a:p>
        </p:txBody>
      </p:sp>
      <p:sp>
        <p:nvSpPr>
          <p:cNvPr id="16" name="TextBox 25">
            <a:extLst>
              <a:ext uri="{FF2B5EF4-FFF2-40B4-BE49-F238E27FC236}">
                <a16:creationId xmlns:a16="http://schemas.microsoft.com/office/drawing/2014/main" id="{EE80B379-08E8-F340-82ED-9663A86B33A9}"/>
              </a:ext>
            </a:extLst>
          </p:cNvPr>
          <p:cNvSpPr txBox="1">
            <a:spLocks noChangeArrowheads="1"/>
          </p:cNvSpPr>
          <p:nvPr/>
        </p:nvSpPr>
        <p:spPr bwMode="auto">
          <a:xfrm>
            <a:off x="5428068" y="1168113"/>
            <a:ext cx="24270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de-DE" altLang="de-DE" sz="1200" b="1" dirty="0" err="1">
                <a:solidFill>
                  <a:srgbClr val="00B050"/>
                </a:solidFill>
                <a:latin typeface="Trebuchet MS" panose="020B0703020202090204" pitchFamily="34" charset="0"/>
              </a:rPr>
              <a:t>Populations</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activity</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as</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mean</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field</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system</a:t>
            </a:r>
            <a:r>
              <a:rPr lang="de-DE" altLang="de-DE" sz="1200" b="1" dirty="0">
                <a:solidFill>
                  <a:srgbClr val="00B050"/>
                </a:solidFill>
                <a:latin typeface="Trebuchet MS" panose="020B0703020202090204" pitchFamily="34" charset="0"/>
              </a:rPr>
              <a:t> </a:t>
            </a:r>
            <a:r>
              <a:rPr lang="de-DE" altLang="de-DE" sz="1200" b="1" dirty="0" err="1">
                <a:solidFill>
                  <a:srgbClr val="00B050"/>
                </a:solidFill>
                <a:latin typeface="Trebuchet MS" panose="020B0703020202090204" pitchFamily="34" charset="0"/>
              </a:rPr>
              <a:t>state</a:t>
            </a:r>
            <a:r>
              <a:rPr lang="de-DE" altLang="de-DE" sz="1200" b="1" dirty="0">
                <a:solidFill>
                  <a:srgbClr val="00B050"/>
                </a:solidFill>
                <a:latin typeface="Trebuchet MS" panose="020B0703020202090204" pitchFamily="34" charset="0"/>
              </a:rPr>
              <a:t> variables</a:t>
            </a:r>
          </a:p>
        </p:txBody>
      </p:sp>
      <p:sp>
        <p:nvSpPr>
          <p:cNvPr id="17" name="TextBox 24">
            <a:extLst>
              <a:ext uri="{FF2B5EF4-FFF2-40B4-BE49-F238E27FC236}">
                <a16:creationId xmlns:a16="http://schemas.microsoft.com/office/drawing/2014/main" id="{5C69860A-D6CF-2547-B12B-7B4746FC7F53}"/>
              </a:ext>
            </a:extLst>
          </p:cNvPr>
          <p:cNvSpPr txBox="1">
            <a:spLocks noChangeArrowheads="1"/>
          </p:cNvSpPr>
          <p:nvPr/>
        </p:nvSpPr>
        <p:spPr bwMode="auto">
          <a:xfrm>
            <a:off x="6306227" y="723241"/>
            <a:ext cx="1977138" cy="3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de-DE" altLang="de-DE" sz="1600" b="1" dirty="0" err="1">
                <a:latin typeface="Trebuchet MS" panose="020B0703020202090204" pitchFamily="34" charset="0"/>
              </a:rPr>
              <a:t>Populations</a:t>
            </a:r>
            <a:r>
              <a:rPr lang="de-DE" altLang="de-DE" sz="1600" b="1" dirty="0">
                <a:latin typeface="Trebuchet MS" panose="020B0703020202090204" pitchFamily="34" charset="0"/>
              </a:rPr>
              <a:t>’ </a:t>
            </a:r>
            <a:r>
              <a:rPr lang="de-DE" altLang="de-DE" sz="1600" b="1" dirty="0" err="1">
                <a:latin typeface="Trebuchet MS" panose="020B0703020202090204" pitchFamily="34" charset="0"/>
              </a:rPr>
              <a:t>level</a:t>
            </a:r>
            <a:endParaRPr lang="de-DE" altLang="de-DE" sz="1600" b="1" dirty="0">
              <a:latin typeface="Trebuchet MS" panose="020B0703020202090204" pitchFamily="34" charset="0"/>
            </a:endParaRPr>
          </a:p>
        </p:txBody>
      </p:sp>
      <p:sp>
        <p:nvSpPr>
          <p:cNvPr id="19" name="Left-right Arrow 16">
            <a:extLst>
              <a:ext uri="{FF2B5EF4-FFF2-40B4-BE49-F238E27FC236}">
                <a16:creationId xmlns:a16="http://schemas.microsoft.com/office/drawing/2014/main" id="{1EFFDBE6-8654-6A4F-90CE-1317833B0478}"/>
              </a:ext>
            </a:extLst>
          </p:cNvPr>
          <p:cNvSpPr>
            <a:spLocks noChangeArrowheads="1"/>
          </p:cNvSpPr>
          <p:nvPr/>
        </p:nvSpPr>
        <p:spPr bwMode="auto">
          <a:xfrm>
            <a:off x="6846907" y="343681"/>
            <a:ext cx="539125" cy="209019"/>
          </a:xfrm>
          <a:prstGeom prst="leftRightArrow">
            <a:avLst>
              <a:gd name="adj1" fmla="val 50000"/>
              <a:gd name="adj2" fmla="val 50244"/>
            </a:avLst>
          </a:prstGeom>
          <a:solidFill>
            <a:schemeClr val="tx1"/>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de-DE" altLang="en-DE" sz="1191">
              <a:latin typeface="Trebuchet MS" panose="020B0703020202090204" pitchFamily="34" charset="0"/>
            </a:endParaRPr>
          </a:p>
        </p:txBody>
      </p:sp>
      <p:sp>
        <p:nvSpPr>
          <p:cNvPr id="22" name="Rounded Rectangle 17">
            <a:extLst>
              <a:ext uri="{FF2B5EF4-FFF2-40B4-BE49-F238E27FC236}">
                <a16:creationId xmlns:a16="http://schemas.microsoft.com/office/drawing/2014/main" id="{32A8D564-4276-064A-AA6B-7361A68C9696}"/>
              </a:ext>
            </a:extLst>
          </p:cNvPr>
          <p:cNvSpPr>
            <a:spLocks noChangeArrowheads="1"/>
          </p:cNvSpPr>
          <p:nvPr/>
        </p:nvSpPr>
        <p:spPr bwMode="auto">
          <a:xfrm>
            <a:off x="5302959" y="51470"/>
            <a:ext cx="3877553" cy="5010226"/>
          </a:xfrm>
          <a:prstGeom prst="roundRect">
            <a:avLst>
              <a:gd name="adj" fmla="val 16667"/>
            </a:avLst>
          </a:prstGeom>
          <a:solidFill>
            <a:srgbClr val="FD5700">
              <a:alpha val="14902"/>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de-DE" altLang="de-DE" sz="1191"/>
          </a:p>
        </p:txBody>
      </p:sp>
      <p:sp>
        <p:nvSpPr>
          <p:cNvPr id="13329" name="Rounded Rectangle 17">
            <a:extLst>
              <a:ext uri="{FF2B5EF4-FFF2-40B4-BE49-F238E27FC236}">
                <a16:creationId xmlns:a16="http://schemas.microsoft.com/office/drawing/2014/main" id="{67462FF5-92DC-3C4D-9CB7-B190BE082C77}"/>
              </a:ext>
            </a:extLst>
          </p:cNvPr>
          <p:cNvSpPr>
            <a:spLocks noChangeArrowheads="1"/>
          </p:cNvSpPr>
          <p:nvPr/>
        </p:nvSpPr>
        <p:spPr bwMode="auto">
          <a:xfrm>
            <a:off x="3131840" y="51470"/>
            <a:ext cx="5995962" cy="3494055"/>
          </a:xfrm>
          <a:prstGeom prst="roundRect">
            <a:avLst>
              <a:gd name="adj" fmla="val 16667"/>
            </a:avLst>
          </a:prstGeom>
          <a:solidFill>
            <a:srgbClr val="00B050">
              <a:alpha val="14902"/>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de-DE" altLang="de-DE" sz="1191"/>
          </a:p>
        </p:txBody>
      </p:sp>
      <p:sp>
        <p:nvSpPr>
          <p:cNvPr id="20" name="Rectangle 19">
            <a:extLst>
              <a:ext uri="{FF2B5EF4-FFF2-40B4-BE49-F238E27FC236}">
                <a16:creationId xmlns:a16="http://schemas.microsoft.com/office/drawing/2014/main" id="{4501C0D5-E7C8-0440-B2EF-7D7C8B918305}"/>
              </a:ext>
            </a:extLst>
          </p:cNvPr>
          <p:cNvSpPr/>
          <p:nvPr/>
        </p:nvSpPr>
        <p:spPr>
          <a:xfrm>
            <a:off x="35496" y="4123188"/>
            <a:ext cx="5040560" cy="830997"/>
          </a:xfrm>
          <a:prstGeom prst="rect">
            <a:avLst/>
          </a:prstGeom>
        </p:spPr>
        <p:txBody>
          <a:bodyPr wrap="square">
            <a:spAutoFit/>
          </a:bodyPr>
          <a:lstStyle/>
          <a:p>
            <a:pPr>
              <a:spcAft>
                <a:spcPts val="1200"/>
              </a:spcAft>
            </a:pPr>
            <a:r>
              <a:rPr lang="en-DE" sz="1600" b="1" dirty="0">
                <a:solidFill>
                  <a:srgbClr val="C00000"/>
                </a:solidFill>
                <a:latin typeface="Trebuchet MS" panose="020B0703020202090204" pitchFamily="34" charset="0"/>
              </a:rPr>
              <a:t>Spiking simulators (NEST, Neuron etc): </a:t>
            </a:r>
            <a:r>
              <a:rPr lang="en-DE" sz="1600" dirty="0">
                <a:solidFill>
                  <a:srgbClr val="C00000"/>
                </a:solidFill>
                <a:latin typeface="Trebuchet MS" panose="020B0703020202090204" pitchFamily="34" charset="0"/>
              </a:rPr>
              <a:t>fine-scale simulation for investigation of local or systems’ neural mechanisms</a:t>
            </a:r>
            <a:endParaRPr lang="en-DE" sz="1600" b="1" dirty="0">
              <a:solidFill>
                <a:srgbClr val="C00000"/>
              </a:solidFill>
              <a:latin typeface="Trebuchet MS" panose="020B0703020202090204" pitchFamily="34" charset="0"/>
            </a:endParaRPr>
          </a:p>
        </p:txBody>
      </p:sp>
      <p:sp>
        <p:nvSpPr>
          <p:cNvPr id="28" name="Rectangle 27">
            <a:extLst>
              <a:ext uri="{FF2B5EF4-FFF2-40B4-BE49-F238E27FC236}">
                <a16:creationId xmlns:a16="http://schemas.microsoft.com/office/drawing/2014/main" id="{FDDD2BFB-2BAB-3448-A7CC-E0C20E29468A}"/>
              </a:ext>
            </a:extLst>
          </p:cNvPr>
          <p:cNvSpPr/>
          <p:nvPr/>
        </p:nvSpPr>
        <p:spPr>
          <a:xfrm>
            <a:off x="10762" y="1581594"/>
            <a:ext cx="2905054" cy="1569660"/>
          </a:xfrm>
          <a:prstGeom prst="rect">
            <a:avLst/>
          </a:prstGeom>
        </p:spPr>
        <p:txBody>
          <a:bodyPr wrap="square">
            <a:spAutoFit/>
          </a:bodyPr>
          <a:lstStyle/>
          <a:p>
            <a:pPr>
              <a:spcAft>
                <a:spcPts val="1200"/>
              </a:spcAft>
            </a:pPr>
            <a:r>
              <a:rPr lang="en-DE" sz="1600" b="1" dirty="0">
                <a:solidFill>
                  <a:srgbClr val="00B050"/>
                </a:solidFill>
                <a:latin typeface="Trebuchet MS" panose="020B0703020202090204" pitchFamily="34" charset="0"/>
              </a:rPr>
              <a:t>TVB: </a:t>
            </a:r>
            <a:r>
              <a:rPr lang="en-DE" sz="1600" dirty="0">
                <a:solidFill>
                  <a:srgbClr val="00B050"/>
                </a:solidFill>
                <a:latin typeface="Trebuchet MS" panose="020B0703020202090204" pitchFamily="34" charset="0"/>
              </a:rPr>
              <a:t>large-scale simulation linking brain anatomical data ((d)MRI, CT etc) to neuroimaging data, by generating virtual neural source activity.</a:t>
            </a:r>
            <a:endParaRPr lang="en-DE" sz="1600" dirty="0">
              <a:solidFill>
                <a:srgbClr val="C00000"/>
              </a:solidFill>
              <a:latin typeface="Trebuchet MS" panose="020B0703020202090204" pitchFamily="34" charset="0"/>
            </a:endParaRPr>
          </a:p>
        </p:txBody>
      </p:sp>
      <p:cxnSp>
        <p:nvCxnSpPr>
          <p:cNvPr id="29" name="Straight Arrow Connector 6">
            <a:extLst>
              <a:ext uri="{FF2B5EF4-FFF2-40B4-BE49-F238E27FC236}">
                <a16:creationId xmlns:a16="http://schemas.microsoft.com/office/drawing/2014/main" id="{1D7BB8F2-49A8-F04A-878C-D2ADCC91658D}"/>
              </a:ext>
            </a:extLst>
          </p:cNvPr>
          <p:cNvCxnSpPr>
            <a:cxnSpLocks/>
          </p:cNvCxnSpPr>
          <p:nvPr/>
        </p:nvCxnSpPr>
        <p:spPr bwMode="auto">
          <a:xfrm>
            <a:off x="4716016" y="1629778"/>
            <a:ext cx="2708377" cy="1"/>
          </a:xfrm>
          <a:prstGeom prst="straightConnector1">
            <a:avLst/>
          </a:prstGeom>
          <a:noFill/>
          <a:ln w="25400" algn="ctr">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10">
            <a:extLst>
              <a:ext uri="{FF2B5EF4-FFF2-40B4-BE49-F238E27FC236}">
                <a16:creationId xmlns:a16="http://schemas.microsoft.com/office/drawing/2014/main" id="{F5D46379-B8F1-4C4B-9A5D-0B05BB2FDA34}"/>
              </a:ext>
            </a:extLst>
          </p:cNvPr>
          <p:cNvCxnSpPr>
            <a:cxnSpLocks/>
          </p:cNvCxnSpPr>
          <p:nvPr/>
        </p:nvCxnSpPr>
        <p:spPr bwMode="auto">
          <a:xfrm>
            <a:off x="4932040" y="2211710"/>
            <a:ext cx="1107217" cy="1940076"/>
          </a:xfrm>
          <a:prstGeom prst="straightConnector1">
            <a:avLst/>
          </a:prstGeom>
          <a:noFill/>
          <a:ln w="25400" algn="ctr">
            <a:solidFill>
              <a:srgbClr val="D424D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Up-down Arrow 30">
            <a:extLst>
              <a:ext uri="{FF2B5EF4-FFF2-40B4-BE49-F238E27FC236}">
                <a16:creationId xmlns:a16="http://schemas.microsoft.com/office/drawing/2014/main" id="{79BB3505-8188-1949-9CD9-B9FB555D133A}"/>
              </a:ext>
            </a:extLst>
          </p:cNvPr>
          <p:cNvSpPr/>
          <p:nvPr/>
        </p:nvSpPr>
        <p:spPr bwMode="auto">
          <a:xfrm>
            <a:off x="1013425" y="3336529"/>
            <a:ext cx="265609" cy="475183"/>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Trebuchet MS" panose="020B0703020202090204" pitchFamily="34" charset="0"/>
            </a:endParaRPr>
          </a:p>
        </p:txBody>
      </p:sp>
      <p:sp>
        <p:nvSpPr>
          <p:cNvPr id="2" name="Rounded Rectangle 1">
            <a:extLst>
              <a:ext uri="{FF2B5EF4-FFF2-40B4-BE49-F238E27FC236}">
                <a16:creationId xmlns:a16="http://schemas.microsoft.com/office/drawing/2014/main" id="{69FDFF67-690E-754F-B3EE-D473A1FF6D4F}"/>
              </a:ext>
            </a:extLst>
          </p:cNvPr>
          <p:cNvSpPr/>
          <p:nvPr/>
        </p:nvSpPr>
        <p:spPr>
          <a:xfrm>
            <a:off x="5949057" y="81804"/>
            <a:ext cx="2871415" cy="1086309"/>
          </a:xfrm>
          <a:prstGeom prst="roundRect">
            <a:avLst/>
          </a:prstGeom>
          <a:noFill/>
          <a:ln w="635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630527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 name="Rectangle 51">
            <a:extLst>
              <a:ext uri="{FF2B5EF4-FFF2-40B4-BE49-F238E27FC236}">
                <a16:creationId xmlns:a16="http://schemas.microsoft.com/office/drawing/2014/main" id="{06517527-B07F-D242-B4C0-E28DEAFDBC05}"/>
              </a:ext>
            </a:extLst>
          </p:cNvPr>
          <p:cNvSpPr/>
          <p:nvPr/>
        </p:nvSpPr>
        <p:spPr>
          <a:xfrm>
            <a:off x="-1" y="788974"/>
            <a:ext cx="2736590" cy="4231047"/>
          </a:xfrm>
          <a:prstGeom prst="rect">
            <a:avLst/>
          </a:prstGeom>
          <a:solidFill>
            <a:srgbClr val="00B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63">
            <a:extLst>
              <a:ext uri="{FF2B5EF4-FFF2-40B4-BE49-F238E27FC236}">
                <a16:creationId xmlns:a16="http://schemas.microsoft.com/office/drawing/2014/main" id="{8B411488-CDAE-F34C-A32B-866D4755FE9D}"/>
              </a:ext>
            </a:extLst>
          </p:cNvPr>
          <p:cNvSpPr/>
          <p:nvPr/>
        </p:nvSpPr>
        <p:spPr>
          <a:xfrm>
            <a:off x="2905225" y="788974"/>
            <a:ext cx="6347295" cy="4213838"/>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C05ABB5-14ED-9242-9779-6C44A66A0EBA}"/>
                  </a:ext>
                </a:extLst>
              </p:cNvPr>
              <p:cNvSpPr/>
              <p:nvPr/>
            </p:nvSpPr>
            <p:spPr>
              <a:xfrm>
                <a:off x="7524329" y="1099186"/>
                <a:ext cx="1566890" cy="3853443"/>
              </a:xfrm>
              <a:prstGeom prst="roundRect">
                <a:avLst/>
              </a:prstGeom>
              <a:solidFill>
                <a:srgbClr val="FF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b="1" dirty="0">
                    <a:solidFill>
                      <a:srgbClr val="C00000"/>
                    </a:solidFill>
                    <a:latin typeface="Trebuchet MS" panose="020B0703020202090204" pitchFamily="34" charset="0"/>
                  </a:rPr>
                  <a:t>NEST </a:t>
                </a:r>
              </a:p>
              <a:p>
                <a:pPr algn="ctr"/>
                <a:r>
                  <a:rPr lang="de-DE" sz="2000" b="1" dirty="0" err="1">
                    <a:solidFill>
                      <a:srgbClr val="C00000"/>
                    </a:solidFill>
                    <a:latin typeface="Trebuchet MS" panose="020B0703020202090204" pitchFamily="34" charset="0"/>
                  </a:rPr>
                  <a:t>Spiking</a:t>
                </a:r>
                <a:r>
                  <a:rPr lang="de-DE" sz="2000" b="1" dirty="0">
                    <a:solidFill>
                      <a:srgbClr val="C00000"/>
                    </a:solidFill>
                    <a:latin typeface="Trebuchet MS" panose="020B0703020202090204" pitchFamily="34" charset="0"/>
                  </a:rPr>
                  <a:t> Network </a:t>
                </a:r>
                <a:r>
                  <a:rPr lang="de-DE" sz="2000" b="1" dirty="0" err="1">
                    <a:solidFill>
                      <a:srgbClr val="C00000"/>
                    </a:solidFill>
                    <a:latin typeface="Trebuchet MS" panose="020B0703020202090204" pitchFamily="34" charset="0"/>
                  </a:rPr>
                  <a:t>node</a:t>
                </a:r>
                <a:r>
                  <a:rPr lang="de-DE" sz="2000" b="1" dirty="0">
                    <a:solidFill>
                      <a:srgbClr val="C00000"/>
                    </a:solidFill>
                    <a:latin typeface="Trebuchet MS" panose="020B0703020202090204" pitchFamily="34" charset="0"/>
                  </a:rPr>
                  <a:t> </a:t>
                </a:r>
                <a14:m>
                  <m:oMath xmlns:m="http://schemas.openxmlformats.org/officeDocument/2006/math">
                    <m:r>
                      <a:rPr lang="de-DE" sz="2000" b="1" i="1">
                        <a:solidFill>
                          <a:srgbClr val="C00000"/>
                        </a:solidFill>
                        <a:latin typeface="Cambria Math" panose="02040503050406030204" pitchFamily="18" charset="0"/>
                      </a:rPr>
                      <m:t>𝒏</m:t>
                    </m:r>
                  </m:oMath>
                </a14:m>
                <a:endParaRPr lang="de-DE" sz="2000" b="1" dirty="0">
                  <a:solidFill>
                    <a:srgbClr val="C00000"/>
                  </a:solidFill>
                </a:endParaRPr>
              </a:p>
            </p:txBody>
          </p:sp>
        </mc:Choice>
        <mc:Fallback xmlns="">
          <p:sp>
            <p:nvSpPr>
              <p:cNvPr id="65" name="Rounded Rectangle 64">
                <a:extLst>
                  <a:ext uri="{FF2B5EF4-FFF2-40B4-BE49-F238E27FC236}">
                    <a16:creationId xmlns:a16="http://schemas.microsoft.com/office/drawing/2014/main" id="{6C05ABB5-14ED-9242-9779-6C44A66A0EBA}"/>
                  </a:ext>
                </a:extLst>
              </p:cNvPr>
              <p:cNvSpPr>
                <a:spLocks noRot="1" noChangeAspect="1" noMove="1" noResize="1" noEditPoints="1" noAdjustHandles="1" noChangeArrowheads="1" noChangeShapeType="1" noTextEdit="1"/>
              </p:cNvSpPr>
              <p:nvPr/>
            </p:nvSpPr>
            <p:spPr>
              <a:xfrm>
                <a:off x="7524329" y="1099186"/>
                <a:ext cx="1566890" cy="3853443"/>
              </a:xfrm>
              <a:prstGeom prst="roundRect">
                <a:avLst/>
              </a:prstGeom>
              <a:blipFill>
                <a:blip r:embed="rId3"/>
                <a:stretch>
                  <a:fillRect/>
                </a:stretch>
              </a:blipFill>
              <a:ln w="63500">
                <a:solidFill>
                  <a:srgbClr val="C00000"/>
                </a:solidFill>
              </a:ln>
            </p:spPr>
            <p:txBody>
              <a:bodyPr/>
              <a:lstStyle/>
              <a:p>
                <a:r>
                  <a:rPr lang="en-DE">
                    <a:noFill/>
                  </a:rPr>
                  <a:t> </a:t>
                </a:r>
              </a:p>
            </p:txBody>
          </p:sp>
        </mc:Fallback>
      </mc:AlternateContent>
      <p:pic>
        <p:nvPicPr>
          <p:cNvPr id="67" name="Picture 66">
            <a:extLst>
              <a:ext uri="{FF2B5EF4-FFF2-40B4-BE49-F238E27FC236}">
                <a16:creationId xmlns:a16="http://schemas.microsoft.com/office/drawing/2014/main" id="{D1577F01-F1EC-4C44-8800-8218E4893523}"/>
              </a:ext>
            </a:extLst>
          </p:cNvPr>
          <p:cNvPicPr>
            <a:picLocks noChangeAspect="1"/>
          </p:cNvPicPr>
          <p:nvPr/>
        </p:nvPicPr>
        <p:blipFill>
          <a:blip r:embed="rId4"/>
          <a:stretch>
            <a:fillRect/>
          </a:stretch>
        </p:blipFill>
        <p:spPr>
          <a:xfrm>
            <a:off x="3059832" y="898463"/>
            <a:ext cx="1185538" cy="425832"/>
          </a:xfrm>
          <a:prstGeom prst="rect">
            <a:avLst/>
          </a:prstGeom>
        </p:spPr>
      </p:pic>
      <p:sp>
        <p:nvSpPr>
          <p:cNvPr id="71" name="Rounded Rectangle 70">
            <a:extLst>
              <a:ext uri="{FF2B5EF4-FFF2-40B4-BE49-F238E27FC236}">
                <a16:creationId xmlns:a16="http://schemas.microsoft.com/office/drawing/2014/main" id="{646F6F65-773F-9D4B-AF40-7663F3D20A3F}"/>
              </a:ext>
            </a:extLst>
          </p:cNvPr>
          <p:cNvSpPr/>
          <p:nvPr/>
        </p:nvSpPr>
        <p:spPr>
          <a:xfrm>
            <a:off x="7665315" y="2524165"/>
            <a:ext cx="1284917" cy="847763"/>
          </a:xfrm>
          <a:prstGeom prst="roundRect">
            <a:avLst/>
          </a:prstGeom>
          <a:pattFill prst="pct90">
            <a:fgClr>
              <a:srgbClr val="00B0F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a:solidFill>
                  <a:schemeClr val="tx1"/>
                </a:solidFill>
                <a:latin typeface="Trebuchet MS" panose="020B0703020202090204" pitchFamily="34" charset="0"/>
              </a:rPr>
              <a:t>Population</a:t>
            </a:r>
            <a:br>
              <a:rPr lang="de-DE" sz="1600" dirty="0">
                <a:solidFill>
                  <a:schemeClr val="tx1"/>
                </a:solidFill>
                <a:latin typeface="Trebuchet MS" panose="020B0703020202090204" pitchFamily="34" charset="0"/>
              </a:rPr>
            </a:br>
            <a:r>
              <a:rPr lang="de-DE" sz="1600" i="1" dirty="0">
                <a:solidFill>
                  <a:schemeClr val="tx1"/>
                </a:solidFill>
                <a:latin typeface="Trebuchet MS" panose="020B0703020202090204" pitchFamily="34" charset="0"/>
              </a:rPr>
              <a:t>E</a:t>
            </a:r>
          </a:p>
        </p:txBody>
      </p:sp>
      <p:sp>
        <p:nvSpPr>
          <p:cNvPr id="72" name="Rounded Rectangle 71">
            <a:extLst>
              <a:ext uri="{FF2B5EF4-FFF2-40B4-BE49-F238E27FC236}">
                <a16:creationId xmlns:a16="http://schemas.microsoft.com/office/drawing/2014/main" id="{B20C870F-2839-E044-915F-8CADCAB4BA7D}"/>
              </a:ext>
            </a:extLst>
          </p:cNvPr>
          <p:cNvSpPr/>
          <p:nvPr/>
        </p:nvSpPr>
        <p:spPr>
          <a:xfrm>
            <a:off x="7675818" y="3789029"/>
            <a:ext cx="1284916" cy="923837"/>
          </a:xfrm>
          <a:prstGeom prst="roundRect">
            <a:avLst/>
          </a:prstGeom>
          <a:pattFill prst="pct90">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err="1">
                <a:solidFill>
                  <a:schemeClr val="tx1"/>
                </a:solidFill>
                <a:latin typeface="Trebuchet MS" panose="020B0703020202090204" pitchFamily="34" charset="0"/>
              </a:rPr>
              <a:t>Inhibitory</a:t>
            </a:r>
            <a:endParaRPr lang="de-DE" sz="1600" dirty="0">
              <a:solidFill>
                <a:schemeClr val="tx1"/>
              </a:solidFill>
              <a:latin typeface="Trebuchet MS" panose="020B0703020202090204" pitchFamily="34" charset="0"/>
            </a:endParaRPr>
          </a:p>
          <a:p>
            <a:pPr algn="ctr">
              <a:spcAft>
                <a:spcPts val="600"/>
              </a:spcAft>
            </a:pPr>
            <a:r>
              <a:rPr lang="de-DE" sz="1600" dirty="0">
                <a:solidFill>
                  <a:schemeClr val="tx1"/>
                </a:solidFill>
                <a:latin typeface="Trebuchet MS" panose="020B0703020202090204" pitchFamily="34" charset="0"/>
              </a:rPr>
              <a:t>Population</a:t>
            </a:r>
          </a:p>
          <a:p>
            <a:pPr algn="ctr">
              <a:spcAft>
                <a:spcPts val="600"/>
              </a:spcAft>
            </a:pPr>
            <a:r>
              <a:rPr lang="de-DE" sz="1600" i="1" dirty="0">
                <a:solidFill>
                  <a:schemeClr val="tx1"/>
                </a:solidFill>
                <a:latin typeface="Trebuchet MS" panose="020B0703020202090204" pitchFamily="34" charset="0"/>
              </a:rPr>
              <a:t>I</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06D9FFAB-E342-D64E-AF8E-21BA3EB528C0}"/>
                  </a:ext>
                </a:extLst>
              </p:cNvPr>
              <p:cNvSpPr/>
              <p:nvPr/>
            </p:nvSpPr>
            <p:spPr>
              <a:xfrm>
                <a:off x="136093" y="2328864"/>
                <a:ext cx="2365017" cy="123836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 </a:t>
                </a: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err="1">
                    <a:solidFill>
                      <a:schemeClr val="tx1"/>
                    </a:solidFill>
                    <a:latin typeface="Trebuchet MS" panose="020B0703020202090204" pitchFamily="34" charset="0"/>
                  </a:rPr>
                  <a:t>spike</a:t>
                </a:r>
                <a:r>
                  <a:rPr lang="de-DE" sz="1600" dirty="0">
                    <a:solidFill>
                      <a:schemeClr val="tx1"/>
                    </a:solidFill>
                    <a:latin typeface="Trebuchet MS" panose="020B0703020202090204" pitchFamily="34" charset="0"/>
                  </a:rPr>
                  <a:t> rate</a:t>
                </a: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𝑅𝑖𝑛</m:t>
                          </m:r>
                        </m:e>
                        <m:sub>
                          <m:r>
                            <a:rPr lang="en-US" sz="1600" b="0" i="1" smtClean="0">
                              <a:solidFill>
                                <a:schemeClr val="tx1"/>
                              </a:solidFill>
                              <a:latin typeface="Cambria Math" panose="02040503050406030204" pitchFamily="18" charset="0"/>
                            </a:rPr>
                            <m:t>𝑛</m:t>
                          </m:r>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𝑠𝑝𝑖𝑘𝑒𝑠</m:t>
                              </m:r>
                            </m:sub>
                            <m:sup>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𝑖𝑛</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num>
                        <m:den>
                          <m:sSub>
                            <m:sSubPr>
                              <m:ctrlPr>
                                <a:rPr lang="de-DE" sz="1600" i="1">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𝑑𝑡</m:t>
                              </m:r>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𝐸</m:t>
                              </m:r>
                            </m:sub>
                          </m:sSub>
                        </m:den>
                      </m:f>
                    </m:oMath>
                  </m:oMathPara>
                </a14:m>
                <a:endParaRPr lang="en-US" sz="1600" dirty="0">
                  <a:solidFill>
                    <a:schemeClr val="tx1"/>
                  </a:solidFill>
                </a:endParaRPr>
              </a:p>
            </p:txBody>
          </p:sp>
        </mc:Choice>
        <mc:Fallback xmlns="">
          <p:sp>
            <p:nvSpPr>
              <p:cNvPr id="15" name="Rounded Rectangle 14">
                <a:extLst>
                  <a:ext uri="{FF2B5EF4-FFF2-40B4-BE49-F238E27FC236}">
                    <a16:creationId xmlns:a16="http://schemas.microsoft.com/office/drawing/2014/main" id="{06D9FFAB-E342-D64E-AF8E-21BA3EB528C0}"/>
                  </a:ext>
                </a:extLst>
              </p:cNvPr>
              <p:cNvSpPr>
                <a:spLocks noRot="1" noChangeAspect="1" noMove="1" noResize="1" noEditPoints="1" noAdjustHandles="1" noChangeArrowheads="1" noChangeShapeType="1" noTextEdit="1"/>
              </p:cNvSpPr>
              <p:nvPr/>
            </p:nvSpPr>
            <p:spPr>
              <a:xfrm>
                <a:off x="136093" y="2328864"/>
                <a:ext cx="2365017" cy="1238368"/>
              </a:xfrm>
              <a:prstGeom prst="roundRect">
                <a:avLst/>
              </a:prstGeom>
              <a:blipFill>
                <a:blip r:embed="rId5"/>
                <a:stretch>
                  <a:fillRect t="-6061"/>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0A18AF50-6236-EA4F-A2E0-DABCEE0780A4}"/>
                  </a:ext>
                </a:extLst>
              </p:cNvPr>
              <p:cNvSpPr/>
              <p:nvPr/>
            </p:nvSpPr>
            <p:spPr>
              <a:xfrm>
                <a:off x="118750" y="3629264"/>
                <a:ext cx="2365017" cy="1247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Inhibitory </a:t>
                </a: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err="1">
                    <a:solidFill>
                      <a:schemeClr val="tx1"/>
                    </a:solidFill>
                    <a:latin typeface="Trebuchet MS" panose="020B0703020202090204" pitchFamily="34" charset="0"/>
                  </a:rPr>
                  <a:t>spike</a:t>
                </a:r>
                <a:r>
                  <a:rPr lang="de-DE" sz="1600" dirty="0">
                    <a:solidFill>
                      <a:schemeClr val="tx1"/>
                    </a:solidFill>
                    <a:latin typeface="Trebuchet MS" panose="020B0703020202090204" pitchFamily="34" charset="0"/>
                  </a:rPr>
                  <a:t> rate</a:t>
                </a: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𝑅𝑖𝑛</m:t>
                          </m:r>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𝐼</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f>
                        <m:fPr>
                          <m:ctrlPr>
                            <a:rPr lang="de-DE" sz="1600" i="1">
                              <a:solidFill>
                                <a:schemeClr val="tx1"/>
                              </a:solidFill>
                              <a:latin typeface="Cambria Math" panose="02040503050406030204" pitchFamily="18" charset="0"/>
                            </a:rPr>
                          </m:ctrlPr>
                        </m:fPr>
                        <m:num>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𝑠𝑝𝑖𝑘𝑒𝑠</m:t>
                              </m:r>
                            </m:sub>
                            <m:sup>
                              <m:r>
                                <a:rPr lang="en-US" sz="1600" b="0" i="1" smtClean="0">
                                  <a:solidFill>
                                    <a:schemeClr val="tx1"/>
                                  </a:solidFill>
                                  <a:latin typeface="Cambria Math" panose="02040503050406030204" pitchFamily="18" charset="0"/>
                                </a:rPr>
                                <m:t>𝐼</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𝑖𝑛</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num>
                        <m:den>
                          <m:sSub>
                            <m:sSubPr>
                              <m:ctrlPr>
                                <a:rPr lang="de-DE" sz="1600" i="1">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𝑑𝑡</m:t>
                              </m:r>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𝐼</m:t>
                              </m:r>
                            </m:sub>
                          </m:sSub>
                        </m:den>
                      </m:f>
                    </m:oMath>
                  </m:oMathPara>
                </a14:m>
                <a:endParaRPr lang="en-US" sz="1600" dirty="0">
                  <a:solidFill>
                    <a:schemeClr val="tx1"/>
                  </a:solidFill>
                </a:endParaRPr>
              </a:p>
            </p:txBody>
          </p:sp>
        </mc:Choice>
        <mc:Fallback xmlns="">
          <p:sp>
            <p:nvSpPr>
              <p:cNvPr id="16" name="Rounded Rectangle 15">
                <a:extLst>
                  <a:ext uri="{FF2B5EF4-FFF2-40B4-BE49-F238E27FC236}">
                    <a16:creationId xmlns:a16="http://schemas.microsoft.com/office/drawing/2014/main" id="{0A18AF50-6236-EA4F-A2E0-DABCEE0780A4}"/>
                  </a:ext>
                </a:extLst>
              </p:cNvPr>
              <p:cNvSpPr>
                <a:spLocks noRot="1" noChangeAspect="1" noMove="1" noResize="1" noEditPoints="1" noAdjustHandles="1" noChangeArrowheads="1" noChangeShapeType="1" noTextEdit="1"/>
              </p:cNvSpPr>
              <p:nvPr/>
            </p:nvSpPr>
            <p:spPr>
              <a:xfrm>
                <a:off x="118750" y="3629264"/>
                <a:ext cx="2365017" cy="1247038"/>
              </a:xfrm>
              <a:prstGeom prst="roundRect">
                <a:avLst/>
              </a:prstGeom>
              <a:blipFill>
                <a:blip r:embed="rId6"/>
                <a:stretch>
                  <a:fillRect t="-6061"/>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478947F-CE8A-8344-A2D8-757CB8DB970E}"/>
                  </a:ext>
                </a:extLst>
              </p:cNvPr>
              <p:cNvSpPr/>
              <p:nvPr/>
            </p:nvSpPr>
            <p:spPr>
              <a:xfrm>
                <a:off x="6557774" y="2288333"/>
                <a:ext cx="1038562" cy="621837"/>
              </a:xfrm>
              <a:prstGeom prst="rect">
                <a:avLst/>
              </a:prstGeom>
            </p:spPr>
            <p:txBody>
              <a:bodyPr wrap="square">
                <a:spAutoFit/>
              </a:bodyPr>
              <a:lstStyle/>
              <a:p>
                <a:pPr algn="ctr"/>
                <a:r>
                  <a:rPr lang="de-DE" sz="1600" dirty="0">
                    <a:latin typeface="Trebuchet MS" panose="020B0703020202090204" pitchFamily="34" charset="0"/>
                    <a:cs typeface="Calibri" panose="020F0502020204030204" pitchFamily="34" charset="0"/>
                  </a:rPr>
                  <a:t>Spikes</a:t>
                </a:r>
                <a:endParaRPr lang="en-US" sz="1600" i="1" dirty="0">
                  <a:latin typeface="Trebuchet MS" panose="020B0703020202090204" pitchFamily="34" charset="0"/>
                </a:endParaRPr>
              </a:p>
              <a:p>
                <a:pPr algn="ct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𝛿</m:t>
                      </m:r>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de-DE" sz="1600" b="0" smtClean="0">
                              <a:latin typeface="Cambria Math" panose="02040503050406030204" pitchFamily="18" charset="0"/>
                            </a:rPr>
                            <m:t>−</m:t>
                          </m:r>
                          <m:sSubSup>
                            <m:sSubSupPr>
                              <m:ctrlPr>
                                <a:rPr lang="de-DE" sz="1600" i="1">
                                  <a:latin typeface="Cambria Math" panose="02040503050406030204" pitchFamily="18" charset="0"/>
                                </a:rPr>
                              </m:ctrlPr>
                            </m:sSubSupPr>
                            <m:e>
                              <m:r>
                                <a:rPr lang="de-DE" sz="1600" b="0" i="1" smtClean="0">
                                  <a:latin typeface="Cambria Math" panose="02040503050406030204" pitchFamily="18" charset="0"/>
                                </a:rPr>
                                <m:t>𝑡</m:t>
                              </m:r>
                            </m:e>
                            <m:sub>
                              <m:r>
                                <a:rPr lang="de-DE" sz="1600" b="0" i="1" smtClean="0">
                                  <a:latin typeface="Cambria Math" panose="02040503050406030204" pitchFamily="18" charset="0"/>
                                </a:rPr>
                                <m:t>𝑖</m:t>
                              </m:r>
                            </m:sub>
                            <m:sup>
                              <m:r>
                                <a:rPr lang="de-DE" sz="1600" b="0" i="1" smtClean="0">
                                  <a:latin typeface="Cambria Math" panose="02040503050406030204" pitchFamily="18" charset="0"/>
                                </a:rPr>
                                <m:t>𝑘</m:t>
                              </m:r>
                            </m:sup>
                          </m:sSubSup>
                        </m:e>
                      </m:d>
                    </m:oMath>
                  </m:oMathPara>
                </a14:m>
                <a:endParaRPr lang="de-DE" sz="1600" dirty="0"/>
              </a:p>
            </p:txBody>
          </p:sp>
        </mc:Choice>
        <mc:Fallback xmlns="">
          <p:sp>
            <p:nvSpPr>
              <p:cNvPr id="21" name="Rectangle 20">
                <a:extLst>
                  <a:ext uri="{FF2B5EF4-FFF2-40B4-BE49-F238E27FC236}">
                    <a16:creationId xmlns:a16="http://schemas.microsoft.com/office/drawing/2014/main" id="{9478947F-CE8A-8344-A2D8-757CB8DB970E}"/>
                  </a:ext>
                </a:extLst>
              </p:cNvPr>
              <p:cNvSpPr>
                <a:spLocks noRot="1" noChangeAspect="1" noMove="1" noResize="1" noEditPoints="1" noAdjustHandles="1" noChangeArrowheads="1" noChangeShapeType="1" noTextEdit="1"/>
              </p:cNvSpPr>
              <p:nvPr/>
            </p:nvSpPr>
            <p:spPr>
              <a:xfrm>
                <a:off x="6557774" y="2288333"/>
                <a:ext cx="1038562" cy="621837"/>
              </a:xfrm>
              <a:prstGeom prst="rect">
                <a:avLst/>
              </a:prstGeom>
              <a:blipFill>
                <a:blip r:embed="rId7"/>
                <a:stretch>
                  <a:fillRect t="-408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A5B6F34-7AFE-1A48-8986-EE1573C23AB8}"/>
                  </a:ext>
                </a:extLst>
              </p:cNvPr>
              <p:cNvSpPr/>
              <p:nvPr/>
            </p:nvSpPr>
            <p:spPr>
              <a:xfrm>
                <a:off x="3059832" y="2391830"/>
                <a:ext cx="3543397" cy="111243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rebuchet MS" panose="020B0703020202090204" pitchFamily="34" charset="0"/>
                    <a:cs typeface="Calibri" panose="020F0502020204030204" pitchFamily="34" charset="0"/>
                  </a:rPr>
                  <a:t>spike count</a:t>
                </a:r>
              </a:p>
              <a:p>
                <a:pPr algn="ctr"/>
                <a14:m>
                  <m:oMathPara xmlns:m="http://schemas.openxmlformats.org/officeDocument/2006/math">
                    <m:oMathParaPr>
                      <m:jc m:val="centerGroup"/>
                    </m:oMathParaPr>
                    <m:oMath xmlns:m="http://schemas.openxmlformats.org/officeDocument/2006/math">
                      <m:sSubSup>
                        <m:sSubSupPr>
                          <m:ctrlPr>
                            <a:rPr lang="de-DE" sz="160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𝑠𝑝𝑖𝑘𝑒𝑠</m:t>
                          </m:r>
                        </m:sub>
                        <m:sup>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𝑖𝑛</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nary>
                        <m:naryPr>
                          <m:chr m:val="∑"/>
                          <m:limLoc m:val="undOvr"/>
                          <m:ctrlPr>
                            <a:rPr lang="de-DE" sz="1600" i="1">
                              <a:solidFill>
                                <a:schemeClr val="tx1"/>
                              </a:solidFill>
                              <a:latin typeface="Cambria Math" panose="02040503050406030204" pitchFamily="18" charset="0"/>
                            </a:rPr>
                          </m:ctrlPr>
                        </m:naryPr>
                        <m:sub>
                          <m:r>
                            <a:rPr lang="de-DE" sz="1600" b="0" i="1" smtClean="0">
                              <a:solidFill>
                                <a:schemeClr val="tx1"/>
                              </a:solidFill>
                              <a:latin typeface="Cambria Math" panose="02040503050406030204" pitchFamily="18" charset="0"/>
                            </a:rPr>
                            <m:t>𝑖</m:t>
                          </m:r>
                          <m:r>
                            <a:rPr lang="de-DE" sz="1600" b="0" smtClean="0">
                              <a:solidFill>
                                <a:schemeClr val="tx1"/>
                              </a:solidFill>
                              <a:latin typeface="Cambria Math" panose="02040503050406030204" pitchFamily="18" charset="0"/>
                            </a:rPr>
                            <m:t>=</m:t>
                          </m:r>
                          <m:r>
                            <a:rPr lang="de-DE" sz="1600" b="0" i="1" smtClean="0">
                              <a:solidFill>
                                <a:schemeClr val="tx1"/>
                              </a:solidFill>
                              <a:latin typeface="Cambria Math" panose="02040503050406030204" pitchFamily="18" charset="0"/>
                            </a:rPr>
                            <m:t>1</m:t>
                          </m:r>
                        </m:sub>
                        <m:sup>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𝐸</m:t>
                              </m:r>
                            </m:sub>
                          </m:sSub>
                        </m:sup>
                        <m:e>
                          <m:nary>
                            <m:naryPr>
                              <m:chr m:val="∑"/>
                              <m:limLoc m:val="undOvr"/>
                              <m:supHide m:val="on"/>
                              <m:ctrlPr>
                                <a:rPr lang="de-DE" sz="1600" i="1">
                                  <a:solidFill>
                                    <a:schemeClr val="tx1"/>
                                  </a:solidFill>
                                  <a:latin typeface="Cambria Math" panose="02040503050406030204" pitchFamily="18" charset="0"/>
                                </a:rPr>
                              </m:ctrlPr>
                            </m:naryPr>
                            <m:sub>
                              <m:sSup>
                                <m:sSupPr>
                                  <m:ctrlPr>
                                    <a:rPr lang="de-DE" sz="1600" i="1">
                                      <a:solidFill>
                                        <a:schemeClr val="tx1"/>
                                      </a:solidFill>
                                      <a:latin typeface="Cambria Math" panose="02040503050406030204" pitchFamily="18" charset="0"/>
                                    </a:rPr>
                                  </m:ctrlPr>
                                </m:sSupPr>
                                <m:e>
                                  <m:r>
                                    <a:rPr lang="de-DE" sz="1600" b="0" i="1" smtClean="0">
                                      <a:solidFill>
                                        <a:schemeClr val="tx1"/>
                                      </a:solidFill>
                                      <a:latin typeface="Cambria Math" panose="02040503050406030204" pitchFamily="18" charset="0"/>
                                    </a:rPr>
                                    <m:t>𝑡</m:t>
                                  </m:r>
                                </m:e>
                                <m:sup>
                                  <m:r>
                                    <a:rPr lang="en-US" sz="1600" b="0" i="1" smtClean="0">
                                      <a:solidFill>
                                        <a:schemeClr val="tx1"/>
                                      </a:solidFill>
                                      <a:latin typeface="Cambria Math" panose="02040503050406030204" pitchFamily="18" charset="0"/>
                                    </a:rPr>
                                    <m:t>𝑘</m:t>
                                  </m:r>
                                </m:sup>
                              </m:sSup>
                              <m:r>
                                <a:rPr lang="de-DE" sz="1600" b="0" i="1" smtClean="0">
                                  <a:solidFill>
                                    <a:schemeClr val="tx1"/>
                                  </a:solidFill>
                                  <a:latin typeface="Cambria Math" panose="02040503050406030204" pitchFamily="18" charset="0"/>
                                  <a:ea typeface="Cambria Math" panose="02040503050406030204" pitchFamily="18" charset="0"/>
                                </a:rPr>
                                <m:t>∈</m:t>
                              </m:r>
                              <m:d>
                                <m:dPr>
                                  <m:ctrlPr>
                                    <a:rPr lang="de-DE" sz="1600" i="1">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𝑑𝑡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 </m:t>
                                  </m:r>
                                </m:e>
                              </m:d>
                            </m:sub>
                            <m:sup/>
                            <m:e>
                              <m:r>
                                <a:rPr lang="de-DE" sz="1600" b="0" i="1" smtClean="0">
                                  <a:solidFill>
                                    <a:schemeClr val="tx1"/>
                                  </a:solidFill>
                                  <a:latin typeface="Cambria Math" panose="02040503050406030204" pitchFamily="18" charset="0"/>
                                </a:rPr>
                                <m:t>𝛿</m:t>
                              </m:r>
                              <m:d>
                                <m:dPr>
                                  <m:ctrlPr>
                                    <a:rPr lang="de-DE" sz="1600" i="1">
                                      <a:solidFill>
                                        <a:schemeClr val="tx1"/>
                                      </a:solidFill>
                                      <a:latin typeface="Cambria Math" panose="02040503050406030204" pitchFamily="18" charset="0"/>
                                    </a:rPr>
                                  </m:ctrlPr>
                                </m:dPr>
                                <m:e>
                                  <m:r>
                                    <a:rPr lang="de-DE" sz="1600" b="0" i="1" smtClean="0">
                                      <a:solidFill>
                                        <a:schemeClr val="tx1"/>
                                      </a:solidFill>
                                      <a:latin typeface="Cambria Math" panose="02040503050406030204" pitchFamily="18" charset="0"/>
                                    </a:rPr>
                                    <m:t>𝑡</m:t>
                                  </m:r>
                                  <m:r>
                                    <a:rPr lang="de-DE" sz="1600" b="0" smtClean="0">
                                      <a:solidFill>
                                        <a:schemeClr val="tx1"/>
                                      </a:solidFill>
                                      <a:latin typeface="Cambria Math" panose="02040503050406030204" pitchFamily="18" charset="0"/>
                                    </a:rPr>
                                    <m:t>−</m:t>
                                  </m:r>
                                  <m:sSubSup>
                                    <m:sSubSupPr>
                                      <m:ctrlPr>
                                        <a:rPr lang="de-DE" sz="1600" i="1" smtClean="0">
                                          <a:solidFill>
                                            <a:schemeClr val="tx1"/>
                                          </a:solidFill>
                                          <a:latin typeface="Cambria Math" panose="02040503050406030204" pitchFamily="18" charset="0"/>
                                        </a:rPr>
                                      </m:ctrlPr>
                                    </m:sSubSupPr>
                                    <m:e>
                                      <m:r>
                                        <a:rPr lang="de-DE" sz="1600" b="0" i="1" smtClean="0">
                                          <a:solidFill>
                                            <a:schemeClr val="tx1"/>
                                          </a:solidFill>
                                          <a:latin typeface="Cambria Math" panose="02040503050406030204" pitchFamily="18" charset="0"/>
                                        </a:rPr>
                                        <m:t>𝑡</m:t>
                                      </m:r>
                                    </m:e>
                                    <m:sub>
                                      <m:r>
                                        <a:rPr lang="de-DE" sz="1600" b="0" i="1" smtClean="0">
                                          <a:solidFill>
                                            <a:schemeClr val="tx1"/>
                                          </a:solidFill>
                                          <a:latin typeface="Cambria Math" panose="02040503050406030204" pitchFamily="18" charset="0"/>
                                        </a:rPr>
                                        <m:t>𝑖</m:t>
                                      </m:r>
                                    </m:sub>
                                    <m:sup>
                                      <m:r>
                                        <a:rPr lang="de-DE" sz="1600" b="0" i="1" smtClean="0">
                                          <a:solidFill>
                                            <a:schemeClr val="tx1"/>
                                          </a:solidFill>
                                          <a:latin typeface="Cambria Math" panose="02040503050406030204" pitchFamily="18" charset="0"/>
                                        </a:rPr>
                                        <m:t>𝑘</m:t>
                                      </m:r>
                                    </m:sup>
                                  </m:sSubSup>
                                </m:e>
                              </m:d>
                            </m:e>
                          </m:nary>
                        </m:e>
                      </m:nary>
                    </m:oMath>
                  </m:oMathPara>
                </a14:m>
                <a:endParaRPr lang="de-DE" sz="1600" dirty="0">
                  <a:solidFill>
                    <a:schemeClr val="tx1"/>
                  </a:solidFill>
                </a:endParaRPr>
              </a:p>
            </p:txBody>
          </p:sp>
        </mc:Choice>
        <mc:Fallback xmlns="">
          <p:sp>
            <p:nvSpPr>
              <p:cNvPr id="22" name="Rounded Rectangle 21">
                <a:extLst>
                  <a:ext uri="{FF2B5EF4-FFF2-40B4-BE49-F238E27FC236}">
                    <a16:creationId xmlns:a16="http://schemas.microsoft.com/office/drawing/2014/main" id="{FA5B6F34-7AFE-1A48-8986-EE1573C23AB8}"/>
                  </a:ext>
                </a:extLst>
              </p:cNvPr>
              <p:cNvSpPr>
                <a:spLocks noRot="1" noChangeAspect="1" noMove="1" noResize="1" noEditPoints="1" noAdjustHandles="1" noChangeArrowheads="1" noChangeShapeType="1" noTextEdit="1"/>
              </p:cNvSpPr>
              <p:nvPr/>
            </p:nvSpPr>
            <p:spPr>
              <a:xfrm>
                <a:off x="3059832" y="2391830"/>
                <a:ext cx="3543397" cy="1112435"/>
              </a:xfrm>
              <a:prstGeom prst="roundRect">
                <a:avLst/>
              </a:prstGeom>
              <a:blipFill>
                <a:blip r:embed="rId8"/>
                <a:stretch>
                  <a:fillRect t="-42697" b="-102247"/>
                </a:stretch>
              </a:blipFill>
              <a:ln>
                <a:noFill/>
              </a:ln>
            </p:spPr>
            <p:txBody>
              <a:bodyPr/>
              <a:lstStyle/>
              <a:p>
                <a:r>
                  <a:rPr lang="en-DE">
                    <a:noFill/>
                  </a:rPr>
                  <a:t> </a:t>
                </a:r>
              </a:p>
            </p:txBody>
          </p:sp>
        </mc:Fallback>
      </mc:AlternateContent>
      <p:cxnSp>
        <p:nvCxnSpPr>
          <p:cNvPr id="23" name="Straight Arrow Connector 22">
            <a:extLst>
              <a:ext uri="{FF2B5EF4-FFF2-40B4-BE49-F238E27FC236}">
                <a16:creationId xmlns:a16="http://schemas.microsoft.com/office/drawing/2014/main" id="{20B36033-05B8-1B48-8943-2CBDA08F7771}"/>
              </a:ext>
            </a:extLst>
          </p:cNvPr>
          <p:cNvCxnSpPr>
            <a:cxnSpLocks/>
            <a:stCxn id="71" idx="1"/>
            <a:endCxn id="22" idx="3"/>
          </p:cNvCxnSpPr>
          <p:nvPr/>
        </p:nvCxnSpPr>
        <p:spPr>
          <a:xfrm flipH="1">
            <a:off x="6603229" y="2948047"/>
            <a:ext cx="10620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6E771E-4B44-4D43-B0B2-FD1924A361DC}"/>
              </a:ext>
            </a:extLst>
          </p:cNvPr>
          <p:cNvCxnSpPr>
            <a:cxnSpLocks/>
            <a:stCxn id="72" idx="1"/>
            <a:endCxn id="27" idx="3"/>
          </p:cNvCxnSpPr>
          <p:nvPr/>
        </p:nvCxnSpPr>
        <p:spPr>
          <a:xfrm flipH="1">
            <a:off x="6603229" y="4250948"/>
            <a:ext cx="1072589"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ED0CFB8-0C23-3442-BA51-12C0DF02B36B}"/>
                  </a:ext>
                </a:extLst>
              </p:cNvPr>
              <p:cNvSpPr/>
              <p:nvPr/>
            </p:nvSpPr>
            <p:spPr>
              <a:xfrm>
                <a:off x="6516216" y="3558656"/>
                <a:ext cx="1052487" cy="621837"/>
              </a:xfrm>
              <a:prstGeom prst="rect">
                <a:avLst/>
              </a:prstGeom>
            </p:spPr>
            <p:txBody>
              <a:bodyPr wrap="square">
                <a:spAutoFit/>
              </a:bodyPr>
              <a:lstStyle/>
              <a:p>
                <a:pPr algn="ctr"/>
                <a:r>
                  <a:rPr lang="de-DE" sz="1600" dirty="0">
                    <a:latin typeface="Trebuchet MS" panose="020B0703020202090204" pitchFamily="34" charset="0"/>
                    <a:cs typeface="Calibri" panose="020F0502020204030204" pitchFamily="34" charset="0"/>
                  </a:rPr>
                  <a:t>Spikes</a:t>
                </a:r>
                <a:endParaRPr lang="en-US" sz="1600" i="1" dirty="0">
                  <a:latin typeface="Trebuchet MS" panose="020B0703020202090204" pitchFamily="34" charset="0"/>
                </a:endParaRPr>
              </a:p>
              <a:p>
                <a:pPr algn="ct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𝛿</m:t>
                      </m:r>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de-DE" sz="1600" b="0" smtClean="0">
                              <a:latin typeface="Cambria Math" panose="02040503050406030204" pitchFamily="18" charset="0"/>
                            </a:rPr>
                            <m:t>−</m:t>
                          </m:r>
                          <m:sSubSup>
                            <m:sSubSupPr>
                              <m:ctrlPr>
                                <a:rPr lang="de-DE" sz="1600" i="1">
                                  <a:latin typeface="Cambria Math" panose="02040503050406030204" pitchFamily="18" charset="0"/>
                                </a:rPr>
                              </m:ctrlPr>
                            </m:sSubSupPr>
                            <m:e>
                              <m:r>
                                <a:rPr lang="de-DE" sz="1600" b="0" i="1" smtClean="0">
                                  <a:latin typeface="Cambria Math" panose="02040503050406030204" pitchFamily="18" charset="0"/>
                                </a:rPr>
                                <m:t>𝑡</m:t>
                              </m:r>
                            </m:e>
                            <m:sub>
                              <m:r>
                                <a:rPr lang="de-DE" sz="1600" b="0" i="1" smtClean="0">
                                  <a:latin typeface="Cambria Math" panose="02040503050406030204" pitchFamily="18" charset="0"/>
                                </a:rPr>
                                <m:t>𝑖</m:t>
                              </m:r>
                            </m:sub>
                            <m:sup>
                              <m:r>
                                <a:rPr lang="de-DE" sz="1600" b="0" i="1" smtClean="0">
                                  <a:latin typeface="Cambria Math" panose="02040503050406030204" pitchFamily="18" charset="0"/>
                                </a:rPr>
                                <m:t>𝑘</m:t>
                              </m:r>
                            </m:sup>
                          </m:sSubSup>
                        </m:e>
                      </m:d>
                    </m:oMath>
                  </m:oMathPara>
                </a14:m>
                <a:endParaRPr lang="de-DE" sz="1600" dirty="0"/>
              </a:p>
            </p:txBody>
          </p:sp>
        </mc:Choice>
        <mc:Fallback xmlns="">
          <p:sp>
            <p:nvSpPr>
              <p:cNvPr id="25" name="Rectangle 24">
                <a:extLst>
                  <a:ext uri="{FF2B5EF4-FFF2-40B4-BE49-F238E27FC236}">
                    <a16:creationId xmlns:a16="http://schemas.microsoft.com/office/drawing/2014/main" id="{2ED0CFB8-0C23-3442-BA51-12C0DF02B36B}"/>
                  </a:ext>
                </a:extLst>
              </p:cNvPr>
              <p:cNvSpPr>
                <a:spLocks noRot="1" noChangeAspect="1" noMove="1" noResize="1" noEditPoints="1" noAdjustHandles="1" noChangeArrowheads="1" noChangeShapeType="1" noTextEdit="1"/>
              </p:cNvSpPr>
              <p:nvPr/>
            </p:nvSpPr>
            <p:spPr>
              <a:xfrm>
                <a:off x="6516216" y="3558656"/>
                <a:ext cx="1052487" cy="621837"/>
              </a:xfrm>
              <a:prstGeom prst="rect">
                <a:avLst/>
              </a:prstGeom>
              <a:blipFill>
                <a:blip r:embed="rId9"/>
                <a:stretch>
                  <a:fillRect t="-2000"/>
                </a:stretch>
              </a:blipFill>
            </p:spPr>
            <p:txBody>
              <a:bodyPr/>
              <a:lstStyle/>
              <a:p>
                <a:r>
                  <a:rPr lang="en-DE">
                    <a:noFill/>
                  </a:rPr>
                  <a:t> </a:t>
                </a:r>
              </a:p>
            </p:txBody>
          </p:sp>
        </mc:Fallback>
      </mc:AlternateContent>
      <p:sp>
        <p:nvSpPr>
          <p:cNvPr id="26" name="Rectangle 25">
            <a:extLst>
              <a:ext uri="{FF2B5EF4-FFF2-40B4-BE49-F238E27FC236}">
                <a16:creationId xmlns:a16="http://schemas.microsoft.com/office/drawing/2014/main" id="{B534DA2B-D402-ED4B-8F77-072E62DBC5A8}"/>
              </a:ext>
            </a:extLst>
          </p:cNvPr>
          <p:cNvSpPr/>
          <p:nvPr/>
        </p:nvSpPr>
        <p:spPr>
          <a:xfrm>
            <a:off x="3099842" y="2001309"/>
            <a:ext cx="3417923" cy="400110"/>
          </a:xfrm>
          <a:prstGeom prst="rect">
            <a:avLst/>
          </a:prstGeom>
        </p:spPr>
        <p:txBody>
          <a:bodyPr wrap="none">
            <a:spAutoFit/>
          </a:bodyPr>
          <a:lstStyle/>
          <a:p>
            <a:pPr algn="ctr">
              <a:spcBef>
                <a:spcPts val="600"/>
              </a:spcBef>
            </a:pPr>
            <a:r>
              <a:rPr lang="en-US" sz="2000" dirty="0">
                <a:latin typeface="Trebuchet MS" panose="020B0703020202090204" pitchFamily="34" charset="0"/>
                <a:cs typeface="Calibri" panose="020F0502020204030204" pitchFamily="34" charset="0"/>
              </a:rPr>
              <a:t>NEST spike detector devices</a:t>
            </a:r>
          </a:p>
        </p:txBody>
      </p: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6930A3BA-E0FE-D24C-9553-C19ACF1E1DF8}"/>
                  </a:ext>
                </a:extLst>
              </p:cNvPr>
              <p:cNvSpPr/>
              <p:nvPr/>
            </p:nvSpPr>
            <p:spPr>
              <a:xfrm>
                <a:off x="3071346" y="3694731"/>
                <a:ext cx="3531883" cy="111243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rebuchet MS" panose="020B0703020202090204" pitchFamily="34" charset="0"/>
                    <a:cs typeface="Calibri" panose="020F0502020204030204" pitchFamily="34" charset="0"/>
                  </a:rPr>
                  <a:t>spike count</a:t>
                </a:r>
              </a:p>
              <a:p>
                <a:pPr algn="ctr"/>
                <a14:m>
                  <m:oMathPara xmlns:m="http://schemas.openxmlformats.org/officeDocument/2006/math">
                    <m:oMathParaPr>
                      <m:jc m:val="centerGroup"/>
                    </m:oMathParaPr>
                    <m:oMath xmlns:m="http://schemas.openxmlformats.org/officeDocument/2006/math">
                      <m:sSubSup>
                        <m:sSubSupPr>
                          <m:ctrlPr>
                            <a:rPr lang="de-DE" sz="160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𝑠𝑝𝑖𝑘𝑒𝑠</m:t>
                          </m:r>
                        </m:sub>
                        <m:sup>
                          <m:r>
                            <a:rPr lang="en-US" sz="1600" b="0" i="1" smtClean="0">
                              <a:solidFill>
                                <a:schemeClr val="tx1"/>
                              </a:solidFill>
                              <a:latin typeface="Cambria Math" panose="02040503050406030204" pitchFamily="18" charset="0"/>
                            </a:rPr>
                            <m:t>𝐼</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𝑖𝑛</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nary>
                        <m:naryPr>
                          <m:chr m:val="∑"/>
                          <m:limLoc m:val="undOvr"/>
                          <m:ctrlPr>
                            <a:rPr lang="de-DE" sz="1600" i="1">
                              <a:solidFill>
                                <a:schemeClr val="tx1"/>
                              </a:solidFill>
                              <a:latin typeface="Cambria Math" panose="02040503050406030204" pitchFamily="18" charset="0"/>
                            </a:rPr>
                          </m:ctrlPr>
                        </m:naryPr>
                        <m:sub>
                          <m:r>
                            <a:rPr lang="de-DE" sz="1600" b="0" i="1" smtClean="0">
                              <a:solidFill>
                                <a:schemeClr val="tx1"/>
                              </a:solidFill>
                              <a:latin typeface="Cambria Math" panose="02040503050406030204" pitchFamily="18" charset="0"/>
                            </a:rPr>
                            <m:t>𝑖</m:t>
                          </m:r>
                          <m:r>
                            <a:rPr lang="de-DE" sz="1600" b="0" smtClean="0">
                              <a:solidFill>
                                <a:schemeClr val="tx1"/>
                              </a:solidFill>
                              <a:latin typeface="Cambria Math" panose="02040503050406030204" pitchFamily="18" charset="0"/>
                            </a:rPr>
                            <m:t>=</m:t>
                          </m:r>
                          <m:r>
                            <a:rPr lang="de-DE" sz="1600" b="0" i="1" smtClean="0">
                              <a:solidFill>
                                <a:schemeClr val="tx1"/>
                              </a:solidFill>
                              <a:latin typeface="Cambria Math" panose="02040503050406030204" pitchFamily="18" charset="0"/>
                            </a:rPr>
                            <m:t>1</m:t>
                          </m:r>
                        </m:sub>
                        <m:sup>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𝐼</m:t>
                              </m:r>
                            </m:sub>
                          </m:sSub>
                        </m:sup>
                        <m:e>
                          <m:nary>
                            <m:naryPr>
                              <m:chr m:val="∑"/>
                              <m:limLoc m:val="undOvr"/>
                              <m:supHide m:val="on"/>
                              <m:ctrlPr>
                                <a:rPr lang="de-DE" sz="1600" i="1">
                                  <a:solidFill>
                                    <a:schemeClr val="tx1"/>
                                  </a:solidFill>
                                  <a:latin typeface="Cambria Math" panose="02040503050406030204" pitchFamily="18" charset="0"/>
                                </a:rPr>
                              </m:ctrlPr>
                            </m:naryPr>
                            <m:sub>
                              <m:sSup>
                                <m:sSupPr>
                                  <m:ctrlPr>
                                    <a:rPr lang="de-DE" sz="1600" i="1">
                                      <a:solidFill>
                                        <a:schemeClr val="tx1"/>
                                      </a:solidFill>
                                      <a:latin typeface="Cambria Math" panose="02040503050406030204" pitchFamily="18" charset="0"/>
                                    </a:rPr>
                                  </m:ctrlPr>
                                </m:sSupPr>
                                <m:e>
                                  <m:r>
                                    <a:rPr lang="de-DE" sz="1600" b="0" i="1" smtClean="0">
                                      <a:solidFill>
                                        <a:schemeClr val="tx1"/>
                                      </a:solidFill>
                                      <a:latin typeface="Cambria Math" panose="02040503050406030204" pitchFamily="18" charset="0"/>
                                    </a:rPr>
                                    <m:t>𝑡</m:t>
                                  </m:r>
                                </m:e>
                                <m:sup>
                                  <m:r>
                                    <a:rPr lang="en-US" sz="1600" b="0" i="1" smtClean="0">
                                      <a:solidFill>
                                        <a:schemeClr val="tx1"/>
                                      </a:solidFill>
                                      <a:latin typeface="Cambria Math" panose="02040503050406030204" pitchFamily="18" charset="0"/>
                                    </a:rPr>
                                    <m:t>𝑘</m:t>
                                  </m:r>
                                </m:sup>
                              </m:sSup>
                              <m:r>
                                <a:rPr lang="de-DE" sz="1600" b="0" i="1" smtClean="0">
                                  <a:solidFill>
                                    <a:schemeClr val="tx1"/>
                                  </a:solidFill>
                                  <a:latin typeface="Cambria Math" panose="02040503050406030204" pitchFamily="18" charset="0"/>
                                  <a:ea typeface="Cambria Math" panose="02040503050406030204" pitchFamily="18" charset="0"/>
                                </a:rPr>
                                <m:t>∈</m:t>
                              </m:r>
                              <m:d>
                                <m:dPr>
                                  <m:ctrlPr>
                                    <a:rPr lang="de-DE" sz="1600" i="1">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𝑑𝑡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 </m:t>
                                  </m:r>
                                </m:e>
                              </m:d>
                            </m:sub>
                            <m:sup/>
                            <m:e>
                              <m:r>
                                <a:rPr lang="de-DE" sz="1600" b="0" i="1" smtClean="0">
                                  <a:solidFill>
                                    <a:schemeClr val="tx1"/>
                                  </a:solidFill>
                                  <a:latin typeface="Cambria Math" panose="02040503050406030204" pitchFamily="18" charset="0"/>
                                </a:rPr>
                                <m:t>𝛿</m:t>
                              </m:r>
                              <m:d>
                                <m:dPr>
                                  <m:ctrlPr>
                                    <a:rPr lang="de-DE" sz="1600" i="1">
                                      <a:solidFill>
                                        <a:schemeClr val="tx1"/>
                                      </a:solidFill>
                                      <a:latin typeface="Cambria Math" panose="02040503050406030204" pitchFamily="18" charset="0"/>
                                    </a:rPr>
                                  </m:ctrlPr>
                                </m:dPr>
                                <m:e>
                                  <m:r>
                                    <a:rPr lang="de-DE" sz="1600" b="0" i="1" smtClean="0">
                                      <a:solidFill>
                                        <a:schemeClr val="tx1"/>
                                      </a:solidFill>
                                      <a:latin typeface="Cambria Math" panose="02040503050406030204" pitchFamily="18" charset="0"/>
                                    </a:rPr>
                                    <m:t>𝑡</m:t>
                                  </m:r>
                                  <m:r>
                                    <a:rPr lang="de-DE" sz="1600" b="0" smtClean="0">
                                      <a:solidFill>
                                        <a:schemeClr val="tx1"/>
                                      </a:solidFill>
                                      <a:latin typeface="Cambria Math" panose="02040503050406030204" pitchFamily="18" charset="0"/>
                                    </a:rPr>
                                    <m:t>−</m:t>
                                  </m:r>
                                  <m:sSubSup>
                                    <m:sSubSupPr>
                                      <m:ctrlPr>
                                        <a:rPr lang="de-DE" sz="1600" i="1" smtClean="0">
                                          <a:solidFill>
                                            <a:schemeClr val="tx1"/>
                                          </a:solidFill>
                                          <a:latin typeface="Cambria Math" panose="02040503050406030204" pitchFamily="18" charset="0"/>
                                        </a:rPr>
                                      </m:ctrlPr>
                                    </m:sSubSupPr>
                                    <m:e>
                                      <m:r>
                                        <a:rPr lang="de-DE" sz="1600" b="0" i="1" smtClean="0">
                                          <a:solidFill>
                                            <a:schemeClr val="tx1"/>
                                          </a:solidFill>
                                          <a:latin typeface="Cambria Math" panose="02040503050406030204" pitchFamily="18" charset="0"/>
                                        </a:rPr>
                                        <m:t>𝑡</m:t>
                                      </m:r>
                                    </m:e>
                                    <m:sub>
                                      <m:r>
                                        <a:rPr lang="de-DE" sz="1600" b="0" i="1" smtClean="0">
                                          <a:solidFill>
                                            <a:schemeClr val="tx1"/>
                                          </a:solidFill>
                                          <a:latin typeface="Cambria Math" panose="02040503050406030204" pitchFamily="18" charset="0"/>
                                        </a:rPr>
                                        <m:t>𝑖</m:t>
                                      </m:r>
                                    </m:sub>
                                    <m:sup>
                                      <m:r>
                                        <a:rPr lang="de-DE" sz="1600" b="0" i="1" smtClean="0">
                                          <a:solidFill>
                                            <a:schemeClr val="tx1"/>
                                          </a:solidFill>
                                          <a:latin typeface="Cambria Math" panose="02040503050406030204" pitchFamily="18" charset="0"/>
                                        </a:rPr>
                                        <m:t>𝑘</m:t>
                                      </m:r>
                                    </m:sup>
                                  </m:sSubSup>
                                </m:e>
                              </m:d>
                            </m:e>
                          </m:nary>
                        </m:e>
                      </m:nary>
                    </m:oMath>
                  </m:oMathPara>
                </a14:m>
                <a:endParaRPr lang="de-DE" sz="1600" dirty="0">
                  <a:solidFill>
                    <a:schemeClr val="tx1"/>
                  </a:solidFill>
                </a:endParaRPr>
              </a:p>
            </p:txBody>
          </p:sp>
        </mc:Choice>
        <mc:Fallback xmlns="">
          <p:sp>
            <p:nvSpPr>
              <p:cNvPr id="27" name="Rounded Rectangle 26">
                <a:extLst>
                  <a:ext uri="{FF2B5EF4-FFF2-40B4-BE49-F238E27FC236}">
                    <a16:creationId xmlns:a16="http://schemas.microsoft.com/office/drawing/2014/main" id="{6930A3BA-E0FE-D24C-9553-C19ACF1E1DF8}"/>
                  </a:ext>
                </a:extLst>
              </p:cNvPr>
              <p:cNvSpPr>
                <a:spLocks noRot="1" noChangeAspect="1" noMove="1" noResize="1" noEditPoints="1" noAdjustHandles="1" noChangeArrowheads="1" noChangeShapeType="1" noTextEdit="1"/>
              </p:cNvSpPr>
              <p:nvPr/>
            </p:nvSpPr>
            <p:spPr>
              <a:xfrm>
                <a:off x="3071346" y="3694731"/>
                <a:ext cx="3531883" cy="1112435"/>
              </a:xfrm>
              <a:prstGeom prst="roundRect">
                <a:avLst/>
              </a:prstGeom>
              <a:blipFill>
                <a:blip r:embed="rId10"/>
                <a:stretch>
                  <a:fillRect t="-42697" b="-101124"/>
                </a:stretch>
              </a:blipFill>
              <a:ln>
                <a:noFill/>
              </a:ln>
            </p:spPr>
            <p:txBody>
              <a:bodyPr/>
              <a:lstStyle/>
              <a:p>
                <a:r>
                  <a:rPr lang="en-DE">
                    <a:noFill/>
                  </a:rPr>
                  <a:t> </a:t>
                </a:r>
              </a:p>
            </p:txBody>
          </p:sp>
        </mc:Fallback>
      </mc:AlternateContent>
      <p:pic>
        <p:nvPicPr>
          <p:cNvPr id="42" name="Picture 41">
            <a:extLst>
              <a:ext uri="{FF2B5EF4-FFF2-40B4-BE49-F238E27FC236}">
                <a16:creationId xmlns:a16="http://schemas.microsoft.com/office/drawing/2014/main" id="{F573BD11-D564-B645-856C-DFAF4C75D588}"/>
              </a:ext>
            </a:extLst>
          </p:cNvPr>
          <p:cNvPicPr>
            <a:picLocks noChangeAspect="1"/>
          </p:cNvPicPr>
          <p:nvPr/>
        </p:nvPicPr>
        <p:blipFill>
          <a:blip r:embed="rId11"/>
          <a:stretch>
            <a:fillRect/>
          </a:stretch>
        </p:blipFill>
        <p:spPr bwMode="auto">
          <a:xfrm>
            <a:off x="52781" y="861209"/>
            <a:ext cx="913540" cy="504056"/>
          </a:xfrm>
          <a:prstGeom prst="rect">
            <a:avLst/>
          </a:prstGeom>
        </p:spPr>
      </p:pic>
      <mc:AlternateContent xmlns:mc="http://schemas.openxmlformats.org/markup-compatibility/2006" xmlns:a14="http://schemas.microsoft.com/office/drawing/2010/main">
        <mc:Choice Requires="a14">
          <p:sp>
            <p:nvSpPr>
              <p:cNvPr id="28" name="Rounded Rectangle 27">
                <a:extLst>
                  <a:ext uri="{FF2B5EF4-FFF2-40B4-BE49-F238E27FC236}">
                    <a16:creationId xmlns:a16="http://schemas.microsoft.com/office/drawing/2014/main" id="{FEAB5799-6DE2-4249-92D9-678D5FF39B6D}"/>
                  </a:ext>
                </a:extLst>
              </p:cNvPr>
              <p:cNvSpPr/>
              <p:nvPr/>
            </p:nvSpPr>
            <p:spPr bwMode="auto">
              <a:xfrm>
                <a:off x="52782" y="1472088"/>
                <a:ext cx="2502994" cy="3547934"/>
              </a:xfrm>
              <a:prstGeom prst="roundRect">
                <a:avLst/>
              </a:prstGeom>
              <a:solidFill>
                <a:srgbClr val="00B05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rgbClr val="00B050"/>
                    </a:solidFill>
                    <a:latin typeface="Trebuchet MS" panose="020B0703020202090204" pitchFamily="34" charset="0"/>
                    <a:cs typeface="Calibri" panose="020F0502020204030204" pitchFamily="34" charset="0"/>
                  </a:rPr>
                  <a:t>TVB Mean Field node </a:t>
                </a:r>
                <a14:m>
                  <m:oMath xmlns:m="http://schemas.openxmlformats.org/officeDocument/2006/math">
                    <m:r>
                      <a:rPr lang="en-US" sz="2000" b="1" i="1" smtClean="0">
                        <a:solidFill>
                          <a:srgbClr val="00B050"/>
                        </a:solidFill>
                        <a:latin typeface="Cambria Math" panose="02040503050406030204" pitchFamily="18" charset="0"/>
                      </a:rPr>
                      <m:t>𝒏</m:t>
                    </m:r>
                  </m:oMath>
                </a14:m>
                <a:endParaRPr lang="en-US" sz="2000" b="1" dirty="0">
                  <a:solidFill>
                    <a:srgbClr val="00B050"/>
                  </a:solidFill>
                  <a:latin typeface="Trebuchet MS" panose="020B0703020202090204" pitchFamily="34" charset="0"/>
                  <a:cs typeface="Calibri" panose="020F0502020204030204" pitchFamily="34" charset="0"/>
                </a:endParaRPr>
              </a:p>
            </p:txBody>
          </p:sp>
        </mc:Choice>
        <mc:Fallback xmlns="">
          <p:sp>
            <p:nvSpPr>
              <p:cNvPr id="28" name="Rounded Rectangle 27">
                <a:extLst>
                  <a:ext uri="{FF2B5EF4-FFF2-40B4-BE49-F238E27FC236}">
                    <a16:creationId xmlns:a16="http://schemas.microsoft.com/office/drawing/2014/main" id="{FEAB5799-6DE2-4249-92D9-678D5FF39B6D}"/>
                  </a:ext>
                </a:extLst>
              </p:cNvPr>
              <p:cNvSpPr>
                <a:spLocks noRot="1" noChangeAspect="1" noMove="1" noResize="1" noEditPoints="1" noAdjustHandles="1" noChangeArrowheads="1" noChangeShapeType="1" noTextEdit="1"/>
              </p:cNvSpPr>
              <p:nvPr/>
            </p:nvSpPr>
            <p:spPr bwMode="auto">
              <a:xfrm>
                <a:off x="52782" y="1472088"/>
                <a:ext cx="2502994" cy="3547934"/>
              </a:xfrm>
              <a:prstGeom prst="roundRect">
                <a:avLst/>
              </a:prstGeom>
              <a:blipFill>
                <a:blip r:embed="rId12"/>
                <a:stretch>
                  <a:fillRect/>
                </a:stretch>
              </a:blipFill>
              <a:ln w="63500">
                <a:solidFill>
                  <a:srgbClr val="00B050"/>
                </a:solidFill>
              </a:ln>
            </p:spPr>
            <p:txBody>
              <a:bodyPr/>
              <a:lstStyle/>
              <a:p>
                <a:r>
                  <a:rPr lang="en-DE">
                    <a:noFill/>
                  </a:rPr>
                  <a:t> </a:t>
                </a:r>
              </a:p>
            </p:txBody>
          </p:sp>
        </mc:Fallback>
      </mc:AlternateContent>
      <p:cxnSp>
        <p:nvCxnSpPr>
          <p:cNvPr id="30" name="Straight Arrow Connector 29">
            <a:extLst>
              <a:ext uri="{FF2B5EF4-FFF2-40B4-BE49-F238E27FC236}">
                <a16:creationId xmlns:a16="http://schemas.microsoft.com/office/drawing/2014/main" id="{9D34A77B-8998-6A48-B9CE-2CD6E7A7EC82}"/>
              </a:ext>
            </a:extLst>
          </p:cNvPr>
          <p:cNvCxnSpPr>
            <a:cxnSpLocks/>
            <a:stCxn id="22" idx="1"/>
            <a:endCxn id="15" idx="3"/>
          </p:cNvCxnSpPr>
          <p:nvPr/>
        </p:nvCxnSpPr>
        <p:spPr>
          <a:xfrm flipH="1">
            <a:off x="2501110" y="2948048"/>
            <a:ext cx="55872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D78558D-720A-7345-A832-5426FB01DE87}"/>
              </a:ext>
            </a:extLst>
          </p:cNvPr>
          <p:cNvCxnSpPr>
            <a:cxnSpLocks/>
            <a:stCxn id="27" idx="1"/>
            <a:endCxn id="16" idx="3"/>
          </p:cNvCxnSpPr>
          <p:nvPr/>
        </p:nvCxnSpPr>
        <p:spPr bwMode="auto">
          <a:xfrm flipH="1">
            <a:off x="2483767" y="4250949"/>
            <a:ext cx="587579" cy="183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el 1">
            <a:extLst>
              <a:ext uri="{FF2B5EF4-FFF2-40B4-BE49-F238E27FC236}">
                <a16:creationId xmlns:a16="http://schemas.microsoft.com/office/drawing/2014/main" id="{EA39641F-AD44-264B-9183-0947A6E48FC3}"/>
              </a:ext>
            </a:extLst>
          </p:cNvPr>
          <p:cNvSpPr txBox="1">
            <a:spLocks/>
          </p:cNvSpPr>
          <p:nvPr/>
        </p:nvSpPr>
        <p:spPr bwMode="auto">
          <a:xfrm>
            <a:off x="139389" y="-225695"/>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32" name="Titel 1">
            <a:extLst>
              <a:ext uri="{FF2B5EF4-FFF2-40B4-BE49-F238E27FC236}">
                <a16:creationId xmlns:a16="http://schemas.microsoft.com/office/drawing/2014/main" id="{3B30B946-7A21-244C-9691-E3DCA6D5830D}"/>
              </a:ext>
            </a:extLst>
          </p:cNvPr>
          <p:cNvSpPr>
            <a:spLocks noGrp="1"/>
          </p:cNvSpPr>
          <p:nvPr>
            <p:ph type="title"/>
          </p:nvPr>
        </p:nvSpPr>
        <p:spPr bwMode="auto">
          <a:xfrm>
            <a:off x="690503" y="478549"/>
            <a:ext cx="2952328" cy="372458"/>
          </a:xfrm>
        </p:spPr>
        <p:txBody>
          <a:bodyPr>
            <a:noAutofit/>
          </a:bodyPr>
          <a:lstStyle/>
          <a:p>
            <a:pPr algn="ctr"/>
            <a:r>
              <a:rPr lang="en-DE" sz="2400" i="1" dirty="0">
                <a:latin typeface="Trebuchet MS" panose="020B0703020202090204" pitchFamily="34" charset="0"/>
              </a:rPr>
              <a:t>NEST to TVB update</a:t>
            </a:r>
          </a:p>
        </p:txBody>
      </p:sp>
      <p:sp>
        <p:nvSpPr>
          <p:cNvPr id="33" name="Rectangle 32">
            <a:extLst>
              <a:ext uri="{FF2B5EF4-FFF2-40B4-BE49-F238E27FC236}">
                <a16:creationId xmlns:a16="http://schemas.microsoft.com/office/drawing/2014/main" id="{AE0FC708-71A9-5E44-8552-75F7579B69C7}"/>
              </a:ext>
            </a:extLst>
          </p:cNvPr>
          <p:cNvSpPr/>
          <p:nvPr/>
        </p:nvSpPr>
        <p:spPr bwMode="auto">
          <a:xfrm>
            <a:off x="0" y="788974"/>
            <a:ext cx="9144000" cy="4231047"/>
          </a:xfrm>
          <a:prstGeom prst="rect">
            <a:avLst/>
          </a:prstGeom>
          <a:solidFill>
            <a:schemeClr val="bg1">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 name="Picture 2">
            <a:extLst>
              <a:ext uri="{FF2B5EF4-FFF2-40B4-BE49-F238E27FC236}">
                <a16:creationId xmlns:a16="http://schemas.microsoft.com/office/drawing/2014/main" id="{EA5391D4-9CE9-9548-BC5B-83A5D0A4D608}"/>
              </a:ext>
            </a:extLst>
          </p:cNvPr>
          <p:cNvPicPr>
            <a:picLocks noChangeAspect="1"/>
          </p:cNvPicPr>
          <p:nvPr/>
        </p:nvPicPr>
        <p:blipFill>
          <a:blip r:embed="rId13"/>
          <a:stretch>
            <a:fillRect/>
          </a:stretch>
        </p:blipFill>
        <p:spPr>
          <a:xfrm>
            <a:off x="115427" y="1385762"/>
            <a:ext cx="8892480" cy="3035175"/>
          </a:xfrm>
          <a:prstGeom prst="rect">
            <a:avLst/>
          </a:prstGeom>
        </p:spPr>
      </p:pic>
    </p:spTree>
    <p:extLst>
      <p:ext uri="{BB962C8B-B14F-4D97-AF65-F5344CB8AC3E}">
        <p14:creationId xmlns:p14="http://schemas.microsoft.com/office/powerpoint/2010/main" val="110761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9" name="Titel 1">
            <a:extLst>
              <a:ext uri="{FF2B5EF4-FFF2-40B4-BE49-F238E27FC236}">
                <a16:creationId xmlns:a16="http://schemas.microsoft.com/office/drawing/2014/main" id="{EA39641F-AD44-264B-9183-0947A6E48FC3}"/>
              </a:ext>
            </a:extLst>
          </p:cNvPr>
          <p:cNvSpPr txBox="1">
            <a:spLocks/>
          </p:cNvSpPr>
          <p:nvPr/>
        </p:nvSpPr>
        <p:spPr bwMode="auto">
          <a:xfrm>
            <a:off x="139389" y="-225695"/>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4" name="Title 3">
            <a:extLst>
              <a:ext uri="{FF2B5EF4-FFF2-40B4-BE49-F238E27FC236}">
                <a16:creationId xmlns:a16="http://schemas.microsoft.com/office/drawing/2014/main" id="{EA037A45-AE4E-C849-8866-3171B3F5B57A}"/>
              </a:ext>
            </a:extLst>
          </p:cNvPr>
          <p:cNvSpPr>
            <a:spLocks noGrp="1"/>
          </p:cNvSpPr>
          <p:nvPr>
            <p:ph type="title"/>
          </p:nvPr>
        </p:nvSpPr>
        <p:spPr>
          <a:xfrm>
            <a:off x="642036" y="421274"/>
            <a:ext cx="8191358" cy="994172"/>
          </a:xfrm>
        </p:spPr>
        <p:txBody>
          <a:bodyPr>
            <a:normAutofit fontScale="90000"/>
          </a:bodyPr>
          <a:lstStyle/>
          <a:p>
            <a:r>
              <a:rPr lang="en-DE" dirty="0"/>
              <a:t>NEST network builder: define neural populations</a:t>
            </a:r>
          </a:p>
        </p:txBody>
      </p:sp>
      <p:pic>
        <p:nvPicPr>
          <p:cNvPr id="5" name="Picture 4">
            <a:extLst>
              <a:ext uri="{FF2B5EF4-FFF2-40B4-BE49-F238E27FC236}">
                <a16:creationId xmlns:a16="http://schemas.microsoft.com/office/drawing/2014/main" id="{043B599A-EC69-5849-A9EB-14C1545CF310}"/>
              </a:ext>
            </a:extLst>
          </p:cNvPr>
          <p:cNvPicPr>
            <a:picLocks noChangeAspect="1"/>
          </p:cNvPicPr>
          <p:nvPr/>
        </p:nvPicPr>
        <p:blipFill>
          <a:blip r:embed="rId3"/>
          <a:stretch>
            <a:fillRect/>
          </a:stretch>
        </p:blipFill>
        <p:spPr>
          <a:xfrm>
            <a:off x="232232" y="1415446"/>
            <a:ext cx="8509000" cy="3441700"/>
          </a:xfrm>
          <a:prstGeom prst="rect">
            <a:avLst/>
          </a:prstGeom>
        </p:spPr>
      </p:pic>
    </p:spTree>
    <p:extLst>
      <p:ext uri="{BB962C8B-B14F-4D97-AF65-F5344CB8AC3E}">
        <p14:creationId xmlns:p14="http://schemas.microsoft.com/office/powerpoint/2010/main" val="2666653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9" name="Titel 1">
            <a:extLst>
              <a:ext uri="{FF2B5EF4-FFF2-40B4-BE49-F238E27FC236}">
                <a16:creationId xmlns:a16="http://schemas.microsoft.com/office/drawing/2014/main" id="{EA39641F-AD44-264B-9183-0947A6E48FC3}"/>
              </a:ext>
            </a:extLst>
          </p:cNvPr>
          <p:cNvSpPr txBox="1">
            <a:spLocks/>
          </p:cNvSpPr>
          <p:nvPr/>
        </p:nvSpPr>
        <p:spPr bwMode="auto">
          <a:xfrm>
            <a:off x="139389" y="-225695"/>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4" name="Title 3">
            <a:extLst>
              <a:ext uri="{FF2B5EF4-FFF2-40B4-BE49-F238E27FC236}">
                <a16:creationId xmlns:a16="http://schemas.microsoft.com/office/drawing/2014/main" id="{EA037A45-AE4E-C849-8866-3171B3F5B57A}"/>
              </a:ext>
            </a:extLst>
          </p:cNvPr>
          <p:cNvSpPr>
            <a:spLocks noGrp="1"/>
          </p:cNvSpPr>
          <p:nvPr>
            <p:ph type="title"/>
          </p:nvPr>
        </p:nvSpPr>
        <p:spPr>
          <a:xfrm>
            <a:off x="118617" y="569466"/>
            <a:ext cx="8964488" cy="994172"/>
          </a:xfrm>
        </p:spPr>
        <p:txBody>
          <a:bodyPr>
            <a:normAutofit fontScale="90000"/>
          </a:bodyPr>
          <a:lstStyle/>
          <a:p>
            <a:r>
              <a:rPr lang="en-DE" dirty="0"/>
              <a:t>NEST network builder: define connections within regions</a:t>
            </a:r>
          </a:p>
        </p:txBody>
      </p:sp>
      <p:pic>
        <p:nvPicPr>
          <p:cNvPr id="2" name="Picture 1">
            <a:extLst>
              <a:ext uri="{FF2B5EF4-FFF2-40B4-BE49-F238E27FC236}">
                <a16:creationId xmlns:a16="http://schemas.microsoft.com/office/drawing/2014/main" id="{59DEA669-91C3-F646-97DC-2677F789916B}"/>
              </a:ext>
            </a:extLst>
          </p:cNvPr>
          <p:cNvPicPr>
            <a:picLocks noChangeAspect="1"/>
          </p:cNvPicPr>
          <p:nvPr/>
        </p:nvPicPr>
        <p:blipFill>
          <a:blip r:embed="rId3"/>
          <a:stretch>
            <a:fillRect/>
          </a:stretch>
        </p:blipFill>
        <p:spPr>
          <a:xfrm>
            <a:off x="89756" y="1563638"/>
            <a:ext cx="8964488" cy="2565389"/>
          </a:xfrm>
          <a:prstGeom prst="rect">
            <a:avLst/>
          </a:prstGeom>
        </p:spPr>
      </p:pic>
    </p:spTree>
    <p:extLst>
      <p:ext uri="{BB962C8B-B14F-4D97-AF65-F5344CB8AC3E}">
        <p14:creationId xmlns:p14="http://schemas.microsoft.com/office/powerpoint/2010/main" val="2751095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9" name="Titel 1">
            <a:extLst>
              <a:ext uri="{FF2B5EF4-FFF2-40B4-BE49-F238E27FC236}">
                <a16:creationId xmlns:a16="http://schemas.microsoft.com/office/drawing/2014/main" id="{EA39641F-AD44-264B-9183-0947A6E48FC3}"/>
              </a:ext>
            </a:extLst>
          </p:cNvPr>
          <p:cNvSpPr txBox="1">
            <a:spLocks/>
          </p:cNvSpPr>
          <p:nvPr/>
        </p:nvSpPr>
        <p:spPr bwMode="auto">
          <a:xfrm>
            <a:off x="139389" y="-225695"/>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4" name="Title 3">
            <a:extLst>
              <a:ext uri="{FF2B5EF4-FFF2-40B4-BE49-F238E27FC236}">
                <a16:creationId xmlns:a16="http://schemas.microsoft.com/office/drawing/2014/main" id="{EA037A45-AE4E-C849-8866-3171B3F5B57A}"/>
              </a:ext>
            </a:extLst>
          </p:cNvPr>
          <p:cNvSpPr>
            <a:spLocks noGrp="1"/>
          </p:cNvSpPr>
          <p:nvPr>
            <p:ph type="title"/>
          </p:nvPr>
        </p:nvSpPr>
        <p:spPr>
          <a:xfrm>
            <a:off x="5604" y="538213"/>
            <a:ext cx="9185139" cy="994172"/>
          </a:xfrm>
        </p:spPr>
        <p:txBody>
          <a:bodyPr>
            <a:normAutofit fontScale="90000"/>
          </a:bodyPr>
          <a:lstStyle/>
          <a:p>
            <a:r>
              <a:rPr lang="en-DE" dirty="0"/>
              <a:t>NEST network builder: define connections among  regions</a:t>
            </a:r>
          </a:p>
        </p:txBody>
      </p:sp>
      <p:pic>
        <p:nvPicPr>
          <p:cNvPr id="3" name="Picture 2">
            <a:extLst>
              <a:ext uri="{FF2B5EF4-FFF2-40B4-BE49-F238E27FC236}">
                <a16:creationId xmlns:a16="http://schemas.microsoft.com/office/drawing/2014/main" id="{467EE3E9-B951-E848-B137-3E049B7BD685}"/>
              </a:ext>
            </a:extLst>
          </p:cNvPr>
          <p:cNvPicPr>
            <a:picLocks noChangeAspect="1"/>
          </p:cNvPicPr>
          <p:nvPr/>
        </p:nvPicPr>
        <p:blipFill>
          <a:blip r:embed="rId3"/>
          <a:stretch>
            <a:fillRect/>
          </a:stretch>
        </p:blipFill>
        <p:spPr>
          <a:xfrm>
            <a:off x="135905" y="1419622"/>
            <a:ext cx="8897472" cy="2926800"/>
          </a:xfrm>
          <a:prstGeom prst="rect">
            <a:avLst/>
          </a:prstGeom>
        </p:spPr>
      </p:pic>
    </p:spTree>
    <p:extLst>
      <p:ext uri="{BB962C8B-B14F-4D97-AF65-F5344CB8AC3E}">
        <p14:creationId xmlns:p14="http://schemas.microsoft.com/office/powerpoint/2010/main" val="446205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9" name="Titel 1">
            <a:extLst>
              <a:ext uri="{FF2B5EF4-FFF2-40B4-BE49-F238E27FC236}">
                <a16:creationId xmlns:a16="http://schemas.microsoft.com/office/drawing/2014/main" id="{EA39641F-AD44-264B-9183-0947A6E48FC3}"/>
              </a:ext>
            </a:extLst>
          </p:cNvPr>
          <p:cNvSpPr txBox="1">
            <a:spLocks/>
          </p:cNvSpPr>
          <p:nvPr/>
        </p:nvSpPr>
        <p:spPr bwMode="auto">
          <a:xfrm>
            <a:off x="139389" y="-225695"/>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4" name="Title 3">
            <a:extLst>
              <a:ext uri="{FF2B5EF4-FFF2-40B4-BE49-F238E27FC236}">
                <a16:creationId xmlns:a16="http://schemas.microsoft.com/office/drawing/2014/main" id="{EA037A45-AE4E-C849-8866-3171B3F5B57A}"/>
              </a:ext>
            </a:extLst>
          </p:cNvPr>
          <p:cNvSpPr>
            <a:spLocks noGrp="1"/>
          </p:cNvSpPr>
          <p:nvPr>
            <p:ph type="title"/>
          </p:nvPr>
        </p:nvSpPr>
        <p:spPr>
          <a:xfrm>
            <a:off x="5604" y="538213"/>
            <a:ext cx="9185139" cy="994172"/>
          </a:xfrm>
        </p:spPr>
        <p:txBody>
          <a:bodyPr>
            <a:normAutofit/>
          </a:bodyPr>
          <a:lstStyle/>
          <a:p>
            <a:r>
              <a:rPr lang="en-DE" dirty="0"/>
              <a:t>NEST network builder: stimulus input devices</a:t>
            </a:r>
          </a:p>
        </p:txBody>
      </p:sp>
      <p:pic>
        <p:nvPicPr>
          <p:cNvPr id="2" name="Picture 1">
            <a:extLst>
              <a:ext uri="{FF2B5EF4-FFF2-40B4-BE49-F238E27FC236}">
                <a16:creationId xmlns:a16="http://schemas.microsoft.com/office/drawing/2014/main" id="{1FFFBEC9-A6DF-4E44-B3B1-77DE24EA6710}"/>
              </a:ext>
            </a:extLst>
          </p:cNvPr>
          <p:cNvPicPr>
            <a:picLocks noChangeAspect="1"/>
          </p:cNvPicPr>
          <p:nvPr/>
        </p:nvPicPr>
        <p:blipFill>
          <a:blip r:embed="rId3"/>
          <a:stretch>
            <a:fillRect/>
          </a:stretch>
        </p:blipFill>
        <p:spPr>
          <a:xfrm>
            <a:off x="400017" y="1564648"/>
            <a:ext cx="8173430" cy="3168352"/>
          </a:xfrm>
          <a:prstGeom prst="rect">
            <a:avLst/>
          </a:prstGeom>
        </p:spPr>
      </p:pic>
    </p:spTree>
    <p:extLst>
      <p:ext uri="{BB962C8B-B14F-4D97-AF65-F5344CB8AC3E}">
        <p14:creationId xmlns:p14="http://schemas.microsoft.com/office/powerpoint/2010/main" val="4215841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9" name="Titel 1">
            <a:extLst>
              <a:ext uri="{FF2B5EF4-FFF2-40B4-BE49-F238E27FC236}">
                <a16:creationId xmlns:a16="http://schemas.microsoft.com/office/drawing/2014/main" id="{EA39641F-AD44-264B-9183-0947A6E48FC3}"/>
              </a:ext>
            </a:extLst>
          </p:cNvPr>
          <p:cNvSpPr txBox="1">
            <a:spLocks/>
          </p:cNvSpPr>
          <p:nvPr/>
        </p:nvSpPr>
        <p:spPr bwMode="auto">
          <a:xfrm>
            <a:off x="139389" y="-225695"/>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4" name="Title 3">
            <a:extLst>
              <a:ext uri="{FF2B5EF4-FFF2-40B4-BE49-F238E27FC236}">
                <a16:creationId xmlns:a16="http://schemas.microsoft.com/office/drawing/2014/main" id="{EA037A45-AE4E-C849-8866-3171B3F5B57A}"/>
              </a:ext>
            </a:extLst>
          </p:cNvPr>
          <p:cNvSpPr>
            <a:spLocks noGrp="1"/>
          </p:cNvSpPr>
          <p:nvPr>
            <p:ph type="title"/>
          </p:nvPr>
        </p:nvSpPr>
        <p:spPr>
          <a:xfrm>
            <a:off x="5604" y="538213"/>
            <a:ext cx="9185139" cy="994172"/>
          </a:xfrm>
        </p:spPr>
        <p:txBody>
          <a:bodyPr>
            <a:normAutofit/>
          </a:bodyPr>
          <a:lstStyle/>
          <a:p>
            <a:r>
              <a:rPr lang="en-DE" dirty="0"/>
              <a:t>NEST network builder: output measuring devices</a:t>
            </a:r>
          </a:p>
        </p:txBody>
      </p:sp>
      <p:pic>
        <p:nvPicPr>
          <p:cNvPr id="2" name="Picture 1">
            <a:extLst>
              <a:ext uri="{FF2B5EF4-FFF2-40B4-BE49-F238E27FC236}">
                <a16:creationId xmlns:a16="http://schemas.microsoft.com/office/drawing/2014/main" id="{56F09D53-E420-6B43-866A-17B8A7DF1793}"/>
              </a:ext>
            </a:extLst>
          </p:cNvPr>
          <p:cNvPicPr>
            <a:picLocks noChangeAspect="1"/>
          </p:cNvPicPr>
          <p:nvPr/>
        </p:nvPicPr>
        <p:blipFill>
          <a:blip r:embed="rId3"/>
          <a:stretch>
            <a:fillRect/>
          </a:stretch>
        </p:blipFill>
        <p:spPr>
          <a:xfrm>
            <a:off x="636618" y="1275606"/>
            <a:ext cx="7700228" cy="3672802"/>
          </a:xfrm>
          <a:prstGeom prst="rect">
            <a:avLst/>
          </a:prstGeom>
        </p:spPr>
      </p:pic>
    </p:spTree>
    <p:extLst>
      <p:ext uri="{BB962C8B-B14F-4D97-AF65-F5344CB8AC3E}">
        <p14:creationId xmlns:p14="http://schemas.microsoft.com/office/powerpoint/2010/main" val="1621438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9" name="Titel 1">
            <a:extLst>
              <a:ext uri="{FF2B5EF4-FFF2-40B4-BE49-F238E27FC236}">
                <a16:creationId xmlns:a16="http://schemas.microsoft.com/office/drawing/2014/main" id="{EA39641F-AD44-264B-9183-0947A6E48FC3}"/>
              </a:ext>
            </a:extLst>
          </p:cNvPr>
          <p:cNvSpPr txBox="1">
            <a:spLocks/>
          </p:cNvSpPr>
          <p:nvPr/>
        </p:nvSpPr>
        <p:spPr bwMode="auto">
          <a:xfrm>
            <a:off x="139389" y="-225695"/>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a:latin typeface="Trebuchet MS" panose="020B0703020202090204" pitchFamily="34" charset="0"/>
              </a:rPr>
              <a:t>Benchmarking</a:t>
            </a:r>
          </a:p>
        </p:txBody>
      </p:sp>
      <p:pic>
        <p:nvPicPr>
          <p:cNvPr id="2" name="Picture 1">
            <a:extLst>
              <a:ext uri="{FF2B5EF4-FFF2-40B4-BE49-F238E27FC236}">
                <a16:creationId xmlns:a16="http://schemas.microsoft.com/office/drawing/2014/main" id="{E51FF3DC-D5EC-1D4C-A89A-3B7F19B63B61}"/>
              </a:ext>
            </a:extLst>
          </p:cNvPr>
          <p:cNvPicPr>
            <a:picLocks noChangeAspect="1"/>
          </p:cNvPicPr>
          <p:nvPr/>
        </p:nvPicPr>
        <p:blipFill>
          <a:blip r:embed="rId3"/>
          <a:stretch>
            <a:fillRect/>
          </a:stretch>
        </p:blipFill>
        <p:spPr>
          <a:xfrm>
            <a:off x="2434504" y="555526"/>
            <a:ext cx="4104456" cy="4376203"/>
          </a:xfrm>
          <a:prstGeom prst="rect">
            <a:avLst/>
          </a:prstGeom>
        </p:spPr>
      </p:pic>
    </p:spTree>
    <p:extLst>
      <p:ext uri="{BB962C8B-B14F-4D97-AF65-F5344CB8AC3E}">
        <p14:creationId xmlns:p14="http://schemas.microsoft.com/office/powerpoint/2010/main" val="375222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539552" y="20939"/>
            <a:ext cx="8694687" cy="994172"/>
          </a:xfrm>
        </p:spPr>
        <p:txBody>
          <a:bodyPr>
            <a:noAutofit/>
          </a:bodyPr>
          <a:lstStyle/>
          <a:p>
            <a:pPr algn="ctr">
              <a:defRPr/>
            </a:pPr>
            <a:r>
              <a:rPr lang="de-DE" sz="3600" b="1" dirty="0">
                <a:latin typeface="Trebuchet MS" panose="020B0703020202090204" pitchFamily="34" charset="0"/>
              </a:rPr>
              <a:t>Software </a:t>
            </a:r>
            <a:r>
              <a:rPr lang="en-US" sz="3600" b="1" dirty="0">
                <a:latin typeface="Trebuchet MS" panose="020B0703020202090204" pitchFamily="34" charset="0"/>
              </a:rPr>
              <a:t>structure</a:t>
            </a:r>
            <a:endParaRPr lang="de-DE" sz="3600" b="1" dirty="0">
              <a:latin typeface="Trebuchet MS" panose="020B0703020202090204" pitchFamily="34" charset="0"/>
            </a:endParaRPr>
          </a:p>
        </p:txBody>
      </p:sp>
      <p:sp>
        <p:nvSpPr>
          <p:cNvPr id="9" name="Content Placeholder 2">
            <a:extLst>
              <a:ext uri="{FF2B5EF4-FFF2-40B4-BE49-F238E27FC236}">
                <a16:creationId xmlns:a16="http://schemas.microsoft.com/office/drawing/2014/main" id="{C26D944D-5979-1141-89D0-08AA7E2C1CCF}"/>
              </a:ext>
            </a:extLst>
          </p:cNvPr>
          <p:cNvSpPr txBox="1">
            <a:spLocks/>
          </p:cNvSpPr>
          <p:nvPr/>
        </p:nvSpPr>
        <p:spPr bwMode="auto">
          <a:xfrm>
            <a:off x="118175" y="896474"/>
            <a:ext cx="8907652" cy="4032673"/>
          </a:xfrm>
          <a:prstGeom prst="rect">
            <a:avLst/>
          </a:prstGeom>
        </p:spPr>
        <p:txBody>
          <a:bodyPr vert="horz" lIns="91440" tIns="45720" rIns="91440" bIns="45720" rtlCol="0" anchor="b">
            <a:normAutofit fontScale="55000" lnSpcReduction="20000"/>
          </a:bodyPr>
          <a:lstStyle>
            <a:lvl1pPr marL="0" indent="0" algn="l" defTabSz="685783">
              <a:lnSpc>
                <a:spcPct val="90000"/>
              </a:lnSpc>
              <a:spcBef>
                <a:spcPts val="750"/>
              </a:spcBef>
              <a:buFont typeface="Arial"/>
              <a:buNone/>
              <a:defRPr sz="1800" b="1">
                <a:solidFill>
                  <a:schemeClr val="tx1"/>
                </a:solidFill>
                <a:latin typeface="+mn-lt"/>
                <a:ea typeface="+mn-ea"/>
                <a:cs typeface="+mn-cs"/>
              </a:defRPr>
            </a:lvl1pPr>
            <a:lvl2pPr marL="342892" indent="0" algn="l" defTabSz="685783">
              <a:lnSpc>
                <a:spcPct val="90000"/>
              </a:lnSpc>
              <a:spcBef>
                <a:spcPts val="375"/>
              </a:spcBef>
              <a:buFont typeface="Arial"/>
              <a:buNone/>
              <a:defRPr sz="1500" b="1">
                <a:solidFill>
                  <a:schemeClr val="tx1"/>
                </a:solidFill>
                <a:latin typeface="+mn-lt"/>
                <a:ea typeface="+mn-ea"/>
                <a:cs typeface="+mn-cs"/>
              </a:defRPr>
            </a:lvl2pPr>
            <a:lvl3pPr marL="685783" indent="0" algn="l" defTabSz="685783">
              <a:lnSpc>
                <a:spcPct val="90000"/>
              </a:lnSpc>
              <a:spcBef>
                <a:spcPts val="375"/>
              </a:spcBef>
              <a:buFont typeface="Arial"/>
              <a:buNone/>
              <a:defRPr sz="1350" b="1">
                <a:solidFill>
                  <a:schemeClr val="tx1"/>
                </a:solidFill>
                <a:latin typeface="+mn-lt"/>
                <a:ea typeface="+mn-ea"/>
                <a:cs typeface="+mn-cs"/>
              </a:defRPr>
            </a:lvl3pPr>
            <a:lvl4pPr marL="1028675" indent="0" algn="l" defTabSz="685783">
              <a:lnSpc>
                <a:spcPct val="90000"/>
              </a:lnSpc>
              <a:spcBef>
                <a:spcPts val="375"/>
              </a:spcBef>
              <a:buFont typeface="Arial"/>
              <a:buNone/>
              <a:defRPr sz="1200" b="1">
                <a:solidFill>
                  <a:schemeClr val="tx1"/>
                </a:solidFill>
                <a:latin typeface="+mn-lt"/>
                <a:ea typeface="+mn-ea"/>
                <a:cs typeface="+mn-cs"/>
              </a:defRPr>
            </a:lvl4pPr>
            <a:lvl5pPr marL="1371566" indent="0" algn="l" defTabSz="685783">
              <a:lnSpc>
                <a:spcPct val="90000"/>
              </a:lnSpc>
              <a:spcBef>
                <a:spcPts val="375"/>
              </a:spcBef>
              <a:buFont typeface="Arial"/>
              <a:buNone/>
              <a:defRPr sz="1200" b="1">
                <a:solidFill>
                  <a:schemeClr val="tx1"/>
                </a:solidFill>
                <a:latin typeface="+mn-lt"/>
                <a:ea typeface="+mn-ea"/>
                <a:cs typeface="+mn-cs"/>
              </a:defRPr>
            </a:lvl5pPr>
            <a:lvl6pPr marL="1714457" indent="0" algn="l" defTabSz="685783">
              <a:lnSpc>
                <a:spcPct val="90000"/>
              </a:lnSpc>
              <a:spcBef>
                <a:spcPts val="375"/>
              </a:spcBef>
              <a:buFont typeface="Arial"/>
              <a:buNone/>
              <a:defRPr sz="1200" b="1">
                <a:solidFill>
                  <a:schemeClr val="tx1"/>
                </a:solidFill>
                <a:latin typeface="+mn-lt"/>
                <a:ea typeface="+mn-ea"/>
                <a:cs typeface="+mn-cs"/>
              </a:defRPr>
            </a:lvl6pPr>
            <a:lvl7pPr marL="2057348" indent="0" algn="l" defTabSz="685783">
              <a:lnSpc>
                <a:spcPct val="90000"/>
              </a:lnSpc>
              <a:spcBef>
                <a:spcPts val="375"/>
              </a:spcBef>
              <a:buFont typeface="Arial"/>
              <a:buNone/>
              <a:defRPr sz="1200" b="1">
                <a:solidFill>
                  <a:schemeClr val="tx1"/>
                </a:solidFill>
                <a:latin typeface="+mn-lt"/>
                <a:ea typeface="+mn-ea"/>
                <a:cs typeface="+mn-cs"/>
              </a:defRPr>
            </a:lvl7pPr>
            <a:lvl8pPr marL="2400240" indent="0" algn="l" defTabSz="685783">
              <a:lnSpc>
                <a:spcPct val="90000"/>
              </a:lnSpc>
              <a:spcBef>
                <a:spcPts val="375"/>
              </a:spcBef>
              <a:buFont typeface="Arial"/>
              <a:buNone/>
              <a:defRPr sz="1200" b="1">
                <a:solidFill>
                  <a:schemeClr val="tx1"/>
                </a:solidFill>
                <a:latin typeface="+mn-lt"/>
                <a:ea typeface="+mn-ea"/>
                <a:cs typeface="+mn-cs"/>
              </a:defRPr>
            </a:lvl8pPr>
            <a:lvl9pPr marL="2743132" indent="0" algn="l" defTabSz="685783">
              <a:lnSpc>
                <a:spcPct val="90000"/>
              </a:lnSpc>
              <a:spcBef>
                <a:spcPts val="375"/>
              </a:spcBef>
              <a:buFont typeface="Arial"/>
              <a:buNone/>
              <a:defRPr sz="1200" b="1">
                <a:solidFill>
                  <a:schemeClr val="tx1"/>
                </a:solidFill>
                <a:latin typeface="+mn-lt"/>
                <a:ea typeface="+mn-ea"/>
                <a:cs typeface="+mn-cs"/>
              </a:defRPr>
            </a:lvl9pPr>
          </a:lstStyle>
          <a:p>
            <a:pPr marL="285750" indent="-285750">
              <a:lnSpc>
                <a:spcPct val="120000"/>
              </a:lnSpc>
              <a:buFont typeface="Wingdings" pitchFamily="2" charset="2"/>
              <a:buChar char="v"/>
            </a:pPr>
            <a:r>
              <a:rPr lang="en-US" sz="2200" i="1" dirty="0">
                <a:latin typeface="Trebuchet MS" panose="020B0703020202090204" pitchFamily="34" charset="0"/>
                <a:cs typeface="Calibri" panose="020F0502020204030204" pitchFamily="34" charset="0"/>
              </a:rPr>
              <a:t>TVB-multiscale/</a:t>
            </a:r>
            <a:r>
              <a:rPr lang="en-US" sz="2200" i="1" dirty="0" err="1">
                <a:latin typeface="Trebuchet MS" panose="020B0703020202090204" pitchFamily="34" charset="0"/>
                <a:cs typeface="Calibri" panose="020F0502020204030204" pitchFamily="34" charset="0"/>
              </a:rPr>
              <a:t>tvb_multiscale</a:t>
            </a:r>
            <a:r>
              <a:rPr lang="en-US" sz="2200" i="1" dirty="0">
                <a:latin typeface="Trebuchet MS" panose="020B0703020202090204" pitchFamily="34" charset="0"/>
                <a:cs typeface="Calibri" panose="020F0502020204030204" pitchFamily="34" charset="0"/>
              </a:rPr>
              <a:t>/core: </a:t>
            </a:r>
            <a:r>
              <a:rPr lang="en-US" sz="2200" b="0" i="1" dirty="0">
                <a:latin typeface="Trebuchet MS" panose="020B0703020202090204" pitchFamily="34" charset="0"/>
                <a:cs typeface="Calibri" panose="020F0502020204030204" pitchFamily="34" charset="0"/>
              </a:rPr>
              <a:t> </a:t>
            </a:r>
            <a:r>
              <a:rPr lang="en-US" sz="2200" b="0" dirty="0">
                <a:latin typeface="Trebuchet MS" panose="020B0703020202090204" pitchFamily="34" charset="0"/>
                <a:cs typeface="Calibri" panose="020F0502020204030204" pitchFamily="34" charset="0"/>
              </a:rPr>
              <a:t>extends TVB to perform multiscale co-simulation.</a:t>
            </a:r>
          </a:p>
          <a:p>
            <a:pPr marL="628642" lvl="1" indent="-285750">
              <a:lnSpc>
                <a:spcPct val="120000"/>
              </a:lnSpc>
              <a:buFont typeface="Arial" panose="020B0604020202020204" pitchFamily="34" charset="0"/>
              <a:buChar char="•"/>
            </a:pPr>
            <a:r>
              <a:rPr lang="en-US" sz="1900" b="0" dirty="0" err="1">
                <a:latin typeface="Trebuchet MS" panose="020B0703020202090204" pitchFamily="34" charset="0"/>
                <a:cs typeface="Calibri" panose="020F0502020204030204" pitchFamily="34" charset="0"/>
              </a:rPr>
              <a:t>spiking_models</a:t>
            </a:r>
            <a:r>
              <a:rPr lang="en-US" sz="1900" b="0" dirty="0">
                <a:latin typeface="Trebuchet MS" panose="020B0703020202090204" pitchFamily="34" charset="0"/>
                <a:cs typeface="Calibri" panose="020F0502020204030204" pitchFamily="34" charset="0"/>
              </a:rPr>
              <a:t>: </a:t>
            </a:r>
            <a:r>
              <a:rPr lang="en-US" sz="1900" b="0" dirty="0" err="1">
                <a:latin typeface="Trebuchet MS" panose="020B0703020202090204" pitchFamily="34" charset="0"/>
                <a:cs typeface="Calibri" panose="020F0502020204030204" pitchFamily="34" charset="0"/>
              </a:rPr>
              <a:t>region_node</a:t>
            </a:r>
            <a:r>
              <a:rPr lang="en-US" sz="1900" b="0" dirty="0">
                <a:latin typeface="Trebuchet MS" panose="020B0703020202090204" pitchFamily="34" charset="0"/>
                <a:cs typeface="Calibri" panose="020F0502020204030204" pitchFamily="34" charset="0"/>
              </a:rPr>
              <a:t>, devices, network, and their builders</a:t>
            </a:r>
          </a:p>
          <a:p>
            <a:pPr marL="628642" lvl="1" indent="-285750">
              <a:lnSpc>
                <a:spcPct val="120000"/>
              </a:lnSpc>
              <a:buFont typeface="Arial" panose="020B0604020202020204" pitchFamily="34" charset="0"/>
              <a:buChar char="•"/>
            </a:pPr>
            <a:r>
              <a:rPr lang="en-US" sz="1900" b="0" dirty="0">
                <a:latin typeface="Trebuchet MS" panose="020B0703020202090204" pitchFamily="34" charset="0"/>
                <a:cs typeface="Calibri" panose="020F0502020204030204" pitchFamily="34" charset="0"/>
              </a:rPr>
              <a:t>interfaces: </a:t>
            </a:r>
            <a:r>
              <a:rPr lang="en-US" sz="1900" b="0" dirty="0" err="1">
                <a:latin typeface="Trebuchet MS" panose="020B0703020202090204" pitchFamily="34" charset="0"/>
                <a:cs typeface="Calibri" panose="020F0502020204030204" pitchFamily="34" charset="0"/>
              </a:rPr>
              <a:t>tvb_to_spikeNet</a:t>
            </a:r>
            <a:r>
              <a:rPr lang="en-US" sz="1900" b="0" dirty="0">
                <a:latin typeface="Trebuchet MS" panose="020B0703020202090204" pitchFamily="34" charset="0"/>
                <a:cs typeface="Calibri" panose="020F0502020204030204" pitchFamily="34" charset="0"/>
              </a:rPr>
              <a:t>, </a:t>
            </a:r>
            <a:r>
              <a:rPr lang="en-US" sz="1900" b="0" dirty="0" err="1">
                <a:latin typeface="Trebuchet MS" panose="020B0703020202090204" pitchFamily="34" charset="0"/>
                <a:cs typeface="Calibri" panose="020F0502020204030204" pitchFamily="34" charset="0"/>
              </a:rPr>
              <a:t>spikeNet_to_tvb</a:t>
            </a:r>
            <a:r>
              <a:rPr lang="en-US" sz="1900" b="0" dirty="0">
                <a:latin typeface="Trebuchet MS" panose="020B0703020202090204" pitchFamily="34" charset="0"/>
                <a:cs typeface="Calibri" panose="020F0502020204030204" pitchFamily="34" charset="0"/>
              </a:rPr>
              <a:t>, and their builders </a:t>
            </a:r>
          </a:p>
          <a:p>
            <a:pPr marL="628642" lvl="1" indent="-285750">
              <a:lnSpc>
                <a:spcPct val="120000"/>
              </a:lnSpc>
              <a:buFont typeface="Arial" panose="020B0604020202020204" pitchFamily="34" charset="0"/>
              <a:buChar char="•"/>
            </a:pPr>
            <a:r>
              <a:rPr lang="en-US" sz="1900" b="0" dirty="0" err="1">
                <a:latin typeface="Trebuchet MS" panose="020B0703020202090204" pitchFamily="34" charset="0"/>
                <a:cs typeface="Calibri" panose="020F0502020204030204" pitchFamily="34" charset="0"/>
              </a:rPr>
              <a:t>tvb</a:t>
            </a:r>
            <a:r>
              <a:rPr lang="en-US" sz="1900" b="0" dirty="0">
                <a:latin typeface="Trebuchet MS" panose="020B0703020202090204" pitchFamily="34" charset="0"/>
                <a:cs typeface="Calibri" panose="020F0502020204030204" pitchFamily="34" charset="0"/>
              </a:rPr>
              <a:t>/</a:t>
            </a:r>
            <a:r>
              <a:rPr lang="en-US" sz="1900" b="0" dirty="0" err="1">
                <a:latin typeface="Trebuchet MS" panose="020B0703020202090204" pitchFamily="34" charset="0"/>
                <a:cs typeface="Calibri" panose="020F0502020204030204" pitchFamily="34" charset="0"/>
              </a:rPr>
              <a:t>simulator_builder</a:t>
            </a:r>
            <a:endParaRPr lang="el-GR" sz="1900" b="0" dirty="0">
              <a:latin typeface="Trebuchet MS" panose="020B0703020202090204" pitchFamily="34" charset="0"/>
              <a:cs typeface="Calibri" panose="020F0502020204030204" pitchFamily="34" charset="0"/>
            </a:endParaRPr>
          </a:p>
          <a:p>
            <a:pPr marL="628642" lvl="1" indent="-285750">
              <a:lnSpc>
                <a:spcPct val="120000"/>
              </a:lnSpc>
              <a:buFont typeface="Arial" panose="020B0604020202020204" pitchFamily="34" charset="0"/>
              <a:buChar char="•"/>
            </a:pPr>
            <a:r>
              <a:rPr lang="en-US" sz="1900" b="0" dirty="0" err="1">
                <a:latin typeface="Trebuchet MS" panose="020B0703020202090204" pitchFamily="34" charset="0"/>
                <a:cs typeface="Calibri" panose="020F0502020204030204" pitchFamily="34" charset="0"/>
              </a:rPr>
              <a:t>data_analyzer</a:t>
            </a:r>
            <a:r>
              <a:rPr lang="en-US" sz="1900" b="0" dirty="0">
                <a:latin typeface="Trebuchet MS" panose="020B0703020202090204" pitchFamily="34" charset="0"/>
                <a:cs typeface="Calibri" panose="020F0502020204030204" pitchFamily="34" charset="0"/>
              </a:rPr>
              <a:t>/</a:t>
            </a:r>
            <a:r>
              <a:rPr lang="en-US" sz="1900" b="0" dirty="0" err="1">
                <a:latin typeface="Trebuchet MS" panose="020B0703020202090204" pitchFamily="34" charset="0"/>
                <a:cs typeface="Calibri" panose="020F0502020204030204" pitchFamily="34" charset="0"/>
              </a:rPr>
              <a:t>spiking_network_analyzer</a:t>
            </a:r>
            <a:endParaRPr lang="en-US" sz="1900" b="0" dirty="0">
              <a:latin typeface="Trebuchet MS" panose="020B0703020202090204" pitchFamily="34" charset="0"/>
              <a:cs typeface="Calibri" panose="020F0502020204030204" pitchFamily="34" charset="0"/>
            </a:endParaRPr>
          </a:p>
          <a:p>
            <a:pPr marL="628642" lvl="1" indent="-285750">
              <a:lnSpc>
                <a:spcPct val="120000"/>
              </a:lnSpc>
              <a:buFont typeface="Arial" panose="020B0604020202020204" pitchFamily="34" charset="0"/>
              <a:buChar char="•"/>
            </a:pPr>
            <a:r>
              <a:rPr lang="en-US" sz="1900" b="0" dirty="0">
                <a:latin typeface="Trebuchet MS" panose="020B0703020202090204" pitchFamily="34" charset="0"/>
                <a:cs typeface="Calibri" panose="020F0502020204030204" pitchFamily="34" charset="0"/>
              </a:rPr>
              <a:t>plot, io (read/write to/from .h5 files), utils (utility scripts)</a:t>
            </a:r>
          </a:p>
          <a:p>
            <a:pPr marL="285750" indent="-285750">
              <a:lnSpc>
                <a:spcPct val="120000"/>
              </a:lnSpc>
              <a:buFont typeface="Wingdings" pitchFamily="2" charset="2"/>
              <a:buChar char="v"/>
            </a:pPr>
            <a:r>
              <a:rPr lang="en-US" sz="2200" i="1" dirty="0">
                <a:latin typeface="Trebuchet MS" panose="020B0703020202090204" pitchFamily="34" charset="0"/>
                <a:cs typeface="Calibri" panose="020F0502020204030204" pitchFamily="34" charset="0"/>
              </a:rPr>
              <a:t>TVB-multiscale/</a:t>
            </a:r>
            <a:r>
              <a:rPr lang="en-US" sz="2200" i="1" dirty="0" err="1">
                <a:latin typeface="Trebuchet MS" panose="020B0703020202090204" pitchFamily="34" charset="0"/>
                <a:cs typeface="Calibri" panose="020F0502020204030204" pitchFamily="34" charset="0"/>
              </a:rPr>
              <a:t>tvb_multiscale</a:t>
            </a:r>
            <a:r>
              <a:rPr lang="en-US" sz="2200" i="1" dirty="0">
                <a:latin typeface="Trebuchet MS" panose="020B0703020202090204" pitchFamily="34" charset="0"/>
                <a:cs typeface="Calibri" panose="020F0502020204030204" pitchFamily="34" charset="0"/>
              </a:rPr>
              <a:t>/</a:t>
            </a:r>
            <a:r>
              <a:rPr lang="en-US" sz="2200" i="1" dirty="0" err="1">
                <a:latin typeface="Trebuchet MS" panose="020B0703020202090204" pitchFamily="34" charset="0"/>
                <a:cs typeface="Calibri" panose="020F0502020204030204" pitchFamily="34" charset="0"/>
              </a:rPr>
              <a:t>tvb_nest</a:t>
            </a:r>
            <a:r>
              <a:rPr lang="en-US" sz="2200" i="1" dirty="0">
                <a:latin typeface="Trebuchet MS" panose="020B0703020202090204" pitchFamily="34" charset="0"/>
                <a:cs typeface="Calibri" panose="020F0502020204030204" pitchFamily="34" charset="0"/>
              </a:rPr>
              <a:t>: </a:t>
            </a:r>
            <a:r>
              <a:rPr lang="en-US" sz="2200" b="0" dirty="0">
                <a:latin typeface="Trebuchet MS" panose="020B0703020202090204" pitchFamily="34" charset="0"/>
                <a:cs typeface="Calibri" panose="020F0502020204030204" pitchFamily="34" charset="0"/>
              </a:rPr>
              <a:t>Python interface of TVB with (</a:t>
            </a:r>
            <a:r>
              <a:rPr lang="en-US" sz="2200" b="0" dirty="0" err="1">
                <a:latin typeface="Trebuchet MS" panose="020B0703020202090204" pitchFamily="34" charset="0"/>
                <a:cs typeface="Calibri" panose="020F0502020204030204" pitchFamily="34" charset="0"/>
              </a:rPr>
              <a:t>Py</a:t>
            </a:r>
            <a:r>
              <a:rPr lang="en-US" sz="2200" b="0" dirty="0">
                <a:latin typeface="Trebuchet MS" panose="020B0703020202090204" pitchFamily="34" charset="0"/>
                <a:cs typeface="Calibri" panose="020F0502020204030204" pitchFamily="34" charset="0"/>
              </a:rPr>
              <a:t>)NEST, </a:t>
            </a:r>
            <a:br>
              <a:rPr lang="en-US" sz="2200" b="0" dirty="0">
                <a:latin typeface="Trebuchet MS" panose="020B0703020202090204" pitchFamily="34" charset="0"/>
                <a:cs typeface="Calibri" panose="020F0502020204030204" pitchFamily="34" charset="0"/>
              </a:rPr>
            </a:br>
            <a:r>
              <a:rPr lang="en-US" sz="2200" b="0" dirty="0">
                <a:latin typeface="Trebuchet MS" panose="020B0703020202090204" pitchFamily="34" charset="0"/>
                <a:cs typeface="Calibri" panose="020F0502020204030204" pitchFamily="34" charset="0"/>
              </a:rPr>
              <a:t>for co-simulation of TVB and NEST models. </a:t>
            </a:r>
          </a:p>
          <a:p>
            <a:pPr marL="628642" lvl="1" indent="-285750">
              <a:lnSpc>
                <a:spcPct val="120000"/>
              </a:lnSpc>
              <a:buFont typeface="Arial" panose="020B0604020202020204" pitchFamily="34" charset="0"/>
              <a:buChar char="•"/>
            </a:pPr>
            <a:r>
              <a:rPr lang="en-US" sz="1900" b="0" dirty="0" err="1">
                <a:latin typeface="Trebuchet MS" panose="020B0703020202090204" pitchFamily="34" charset="0"/>
                <a:cs typeface="Calibri" panose="020F0502020204030204" pitchFamily="34" charset="0"/>
              </a:rPr>
              <a:t>nest_models</a:t>
            </a:r>
            <a:r>
              <a:rPr lang="en-US" sz="1900" b="0" dirty="0">
                <a:latin typeface="Trebuchet MS" panose="020B0703020202090204" pitchFamily="34" charset="0"/>
                <a:cs typeface="Calibri" panose="020F0502020204030204" pitchFamily="34" charset="0"/>
              </a:rPr>
              <a:t>: </a:t>
            </a:r>
            <a:r>
              <a:rPr lang="en-US" sz="1900" b="0" dirty="0" err="1">
                <a:latin typeface="Trebuchet MS" panose="020B0703020202090204" pitchFamily="34" charset="0"/>
                <a:cs typeface="Calibri" panose="020F0502020204030204" pitchFamily="34" charset="0"/>
              </a:rPr>
              <a:t>region_node</a:t>
            </a:r>
            <a:r>
              <a:rPr lang="en-US" sz="1900" b="0" dirty="0">
                <a:latin typeface="Trebuchet MS" panose="020B0703020202090204" pitchFamily="34" charset="0"/>
                <a:cs typeface="Calibri" panose="020F0502020204030204" pitchFamily="34" charset="0"/>
              </a:rPr>
              <a:t>, devices, network, their builders, builders of specific models</a:t>
            </a:r>
          </a:p>
          <a:p>
            <a:pPr marL="628642" lvl="1" indent="-285750">
              <a:lnSpc>
                <a:spcPct val="120000"/>
              </a:lnSpc>
              <a:buFont typeface="Arial" panose="020B0604020202020204" pitchFamily="34" charset="0"/>
              <a:buChar char="•"/>
            </a:pPr>
            <a:r>
              <a:rPr lang="en-US" sz="1900" b="0" dirty="0">
                <a:latin typeface="Trebuchet MS" panose="020B0703020202090204" pitchFamily="34" charset="0"/>
                <a:cs typeface="Calibri" panose="020F0502020204030204" pitchFamily="34" charset="0"/>
              </a:rPr>
              <a:t>interfaces: </a:t>
            </a:r>
            <a:r>
              <a:rPr lang="en-US" sz="1900" b="0" dirty="0" err="1">
                <a:latin typeface="Trebuchet MS" panose="020B0703020202090204" pitchFamily="34" charset="0"/>
                <a:cs typeface="Calibri" panose="020F0502020204030204" pitchFamily="34" charset="0"/>
              </a:rPr>
              <a:t>tvb_to_nest</a:t>
            </a:r>
            <a:r>
              <a:rPr lang="en-US" sz="1900" b="0" dirty="0">
                <a:latin typeface="Trebuchet MS" panose="020B0703020202090204" pitchFamily="34" charset="0"/>
                <a:cs typeface="Calibri" panose="020F0502020204030204" pitchFamily="34" charset="0"/>
              </a:rPr>
              <a:t>, </a:t>
            </a:r>
            <a:r>
              <a:rPr lang="en-US" sz="1900" b="0" dirty="0" err="1">
                <a:latin typeface="Trebuchet MS" panose="020B0703020202090204" pitchFamily="34" charset="0"/>
                <a:cs typeface="Calibri" panose="020F0502020204030204" pitchFamily="34" charset="0"/>
              </a:rPr>
              <a:t>nest_to_tvb</a:t>
            </a:r>
            <a:r>
              <a:rPr lang="en-US" sz="1900" b="0" dirty="0">
                <a:latin typeface="Trebuchet MS" panose="020B0703020202090204" pitchFamily="34" charset="0"/>
                <a:cs typeface="Calibri" panose="020F0502020204030204" pitchFamily="34" charset="0"/>
              </a:rPr>
              <a:t>, their builders, builders of specific models</a:t>
            </a:r>
          </a:p>
          <a:p>
            <a:pPr marL="285750" indent="-285750">
              <a:lnSpc>
                <a:spcPct val="120000"/>
              </a:lnSpc>
              <a:buFont typeface="Wingdings" pitchFamily="2" charset="2"/>
              <a:buChar char="v"/>
            </a:pPr>
            <a:r>
              <a:rPr lang="en-US" sz="2200" i="1" dirty="0">
                <a:latin typeface="Trebuchet MS" panose="020B0703020202090204" pitchFamily="34" charset="0"/>
                <a:cs typeface="Calibri" panose="020F0502020204030204" pitchFamily="34" charset="0"/>
              </a:rPr>
              <a:t>TVB-multiscale/</a:t>
            </a:r>
            <a:r>
              <a:rPr lang="en-US" sz="2200" i="1" dirty="0" err="1">
                <a:latin typeface="Trebuchet MS" panose="020B0703020202090204" pitchFamily="34" charset="0"/>
                <a:cs typeface="Calibri" panose="020F0502020204030204" pitchFamily="34" charset="0"/>
              </a:rPr>
              <a:t>tvb_multiscale</a:t>
            </a:r>
            <a:r>
              <a:rPr lang="en-US" sz="2200" i="1" dirty="0">
                <a:latin typeface="Trebuchet MS" panose="020B0703020202090204" pitchFamily="34" charset="0"/>
                <a:cs typeface="Calibri" panose="020F0502020204030204" pitchFamily="34" charset="0"/>
              </a:rPr>
              <a:t>/</a:t>
            </a:r>
            <a:r>
              <a:rPr lang="en-US" sz="2200" i="1" dirty="0" err="1">
                <a:latin typeface="Trebuchet MS" panose="020B0703020202090204" pitchFamily="34" charset="0"/>
                <a:cs typeface="Calibri" panose="020F0502020204030204" pitchFamily="34" charset="0"/>
              </a:rPr>
              <a:t>tvb_annarchy</a:t>
            </a:r>
            <a:r>
              <a:rPr lang="en-US" sz="2200" i="1" dirty="0">
                <a:latin typeface="Trebuchet MS" panose="020B0703020202090204" pitchFamily="34" charset="0"/>
                <a:cs typeface="Calibri" panose="020F0502020204030204" pitchFamily="34" charset="0"/>
              </a:rPr>
              <a:t>: </a:t>
            </a:r>
            <a:r>
              <a:rPr lang="en-US" sz="2200" b="0" dirty="0">
                <a:latin typeface="Trebuchet MS" panose="020B0703020202090204" pitchFamily="34" charset="0"/>
                <a:cs typeface="Calibri" panose="020F0502020204030204" pitchFamily="34" charset="0"/>
              </a:rPr>
              <a:t>Python interface of TVB with </a:t>
            </a:r>
            <a:r>
              <a:rPr lang="en-US" sz="2200" b="0" dirty="0" err="1">
                <a:latin typeface="Trebuchet MS" panose="020B0703020202090204" pitchFamily="34" charset="0"/>
                <a:cs typeface="Calibri" panose="020F0502020204030204" pitchFamily="34" charset="0"/>
              </a:rPr>
              <a:t>ANNarchy</a:t>
            </a:r>
            <a:r>
              <a:rPr lang="en-US" sz="2200" b="0" dirty="0">
                <a:latin typeface="Trebuchet MS" panose="020B0703020202090204" pitchFamily="34" charset="0"/>
                <a:cs typeface="Calibri" panose="020F0502020204030204" pitchFamily="34" charset="0"/>
              </a:rPr>
              <a:t>, </a:t>
            </a:r>
            <a:br>
              <a:rPr lang="en-US" sz="2200" b="0" dirty="0">
                <a:latin typeface="Trebuchet MS" panose="020B0703020202090204" pitchFamily="34" charset="0"/>
                <a:cs typeface="Calibri" panose="020F0502020204030204" pitchFamily="34" charset="0"/>
              </a:rPr>
            </a:br>
            <a:r>
              <a:rPr lang="en-US" sz="2200" b="0" dirty="0">
                <a:latin typeface="Trebuchet MS" panose="020B0703020202090204" pitchFamily="34" charset="0"/>
                <a:cs typeface="Calibri" panose="020F0502020204030204" pitchFamily="34" charset="0"/>
              </a:rPr>
              <a:t>for co-simulation of TVB and </a:t>
            </a:r>
            <a:r>
              <a:rPr lang="en-US" sz="2200" b="0" dirty="0" err="1">
                <a:latin typeface="Trebuchet MS" panose="020B0703020202090204" pitchFamily="34" charset="0"/>
                <a:cs typeface="Calibri" panose="020F0502020204030204" pitchFamily="34" charset="0"/>
              </a:rPr>
              <a:t>ANNarchy</a:t>
            </a:r>
            <a:r>
              <a:rPr lang="en-US" sz="2200" b="0" dirty="0">
                <a:latin typeface="Trebuchet MS" panose="020B0703020202090204" pitchFamily="34" charset="0"/>
                <a:cs typeface="Calibri" panose="020F0502020204030204" pitchFamily="34" charset="0"/>
              </a:rPr>
              <a:t> models. </a:t>
            </a:r>
          </a:p>
          <a:p>
            <a:pPr marL="628642" lvl="1" indent="-285750">
              <a:lnSpc>
                <a:spcPct val="120000"/>
              </a:lnSpc>
              <a:buFont typeface="Arial" panose="020B0604020202020204" pitchFamily="34" charset="0"/>
              <a:buChar char="•"/>
            </a:pPr>
            <a:r>
              <a:rPr lang="en-US" sz="1900" b="0" dirty="0" err="1">
                <a:latin typeface="Trebuchet MS" panose="020B0703020202090204" pitchFamily="34" charset="0"/>
                <a:cs typeface="Calibri" panose="020F0502020204030204" pitchFamily="34" charset="0"/>
              </a:rPr>
              <a:t>annarchy_models</a:t>
            </a:r>
            <a:r>
              <a:rPr lang="en-US" sz="1900" b="0" dirty="0">
                <a:latin typeface="Trebuchet MS" panose="020B0703020202090204" pitchFamily="34" charset="0"/>
                <a:cs typeface="Calibri" panose="020F0502020204030204" pitchFamily="34" charset="0"/>
              </a:rPr>
              <a:t>: </a:t>
            </a:r>
            <a:r>
              <a:rPr lang="en-US" sz="1900" b="0" dirty="0" err="1">
                <a:latin typeface="Trebuchet MS" panose="020B0703020202090204" pitchFamily="34" charset="0"/>
                <a:cs typeface="Calibri" panose="020F0502020204030204" pitchFamily="34" charset="0"/>
              </a:rPr>
              <a:t>region_node</a:t>
            </a:r>
            <a:r>
              <a:rPr lang="en-US" sz="1900" b="0" dirty="0">
                <a:latin typeface="Trebuchet MS" panose="020B0703020202090204" pitchFamily="34" charset="0"/>
                <a:cs typeface="Calibri" panose="020F0502020204030204" pitchFamily="34" charset="0"/>
              </a:rPr>
              <a:t>, devices, network, their builders, builders of specific models</a:t>
            </a:r>
          </a:p>
          <a:p>
            <a:pPr marL="628642" lvl="1" indent="-285750">
              <a:lnSpc>
                <a:spcPct val="120000"/>
              </a:lnSpc>
              <a:buFont typeface="Arial" panose="020B0604020202020204" pitchFamily="34" charset="0"/>
              <a:buChar char="•"/>
            </a:pPr>
            <a:r>
              <a:rPr lang="en-US" sz="1900" b="0" dirty="0">
                <a:latin typeface="Trebuchet MS" panose="020B0703020202090204" pitchFamily="34" charset="0"/>
                <a:cs typeface="Calibri" panose="020F0502020204030204" pitchFamily="34" charset="0"/>
              </a:rPr>
              <a:t>interfaces: </a:t>
            </a:r>
            <a:r>
              <a:rPr lang="en-US" sz="1900" b="0" dirty="0" err="1">
                <a:latin typeface="Trebuchet MS" panose="020B0703020202090204" pitchFamily="34" charset="0"/>
                <a:cs typeface="Calibri" panose="020F0502020204030204" pitchFamily="34" charset="0"/>
              </a:rPr>
              <a:t>tvb_to_annarchy</a:t>
            </a:r>
            <a:r>
              <a:rPr lang="en-US" sz="1900" b="0" dirty="0">
                <a:latin typeface="Trebuchet MS" panose="020B0703020202090204" pitchFamily="34" charset="0"/>
                <a:cs typeface="Calibri" panose="020F0502020204030204" pitchFamily="34" charset="0"/>
              </a:rPr>
              <a:t>, </a:t>
            </a:r>
            <a:r>
              <a:rPr lang="en-US" sz="1900" b="0" dirty="0" err="1">
                <a:latin typeface="Trebuchet MS" panose="020B0703020202090204" pitchFamily="34" charset="0"/>
                <a:cs typeface="Calibri" panose="020F0502020204030204" pitchFamily="34" charset="0"/>
              </a:rPr>
              <a:t>annarchy_to_tvb</a:t>
            </a:r>
            <a:r>
              <a:rPr lang="en-US" sz="1900" b="0" dirty="0">
                <a:latin typeface="Trebuchet MS" panose="020B0703020202090204" pitchFamily="34" charset="0"/>
                <a:cs typeface="Calibri" panose="020F0502020204030204" pitchFamily="34" charset="0"/>
              </a:rPr>
              <a:t>, their builders, builders of specific models</a:t>
            </a:r>
          </a:p>
          <a:p>
            <a:pPr marL="285750" indent="-285750">
              <a:lnSpc>
                <a:spcPct val="120000"/>
              </a:lnSpc>
              <a:buFont typeface="Wingdings" pitchFamily="2" charset="2"/>
              <a:buChar char="v"/>
            </a:pPr>
            <a:r>
              <a:rPr lang="en-US" sz="1600" i="1" dirty="0">
                <a:latin typeface="Trebuchet MS" panose="020B0703020202090204" pitchFamily="34" charset="0"/>
                <a:cs typeface="Calibri" panose="020F0502020204030204" pitchFamily="34" charset="0"/>
              </a:rPr>
              <a:t>TVB-multiscale/</a:t>
            </a:r>
            <a:r>
              <a:rPr lang="en-US" sz="1600" i="1" dirty="0" err="1">
                <a:latin typeface="Trebuchet MS" panose="020B0703020202090204" pitchFamily="34" charset="0"/>
                <a:cs typeface="Calibri" panose="020F0502020204030204" pitchFamily="34" charset="0"/>
              </a:rPr>
              <a:t>tvb_multiscale</a:t>
            </a:r>
            <a:r>
              <a:rPr lang="en-US" sz="1600" i="1" dirty="0">
                <a:latin typeface="Trebuchet MS" panose="020B0703020202090204" pitchFamily="34" charset="0"/>
                <a:cs typeface="Calibri" panose="020F0502020204030204" pitchFamily="34" charset="0"/>
              </a:rPr>
              <a:t>/</a:t>
            </a:r>
            <a:r>
              <a:rPr lang="en-US" sz="1600" i="1" dirty="0" err="1">
                <a:latin typeface="Trebuchet MS" panose="020B0703020202090204" pitchFamily="34" charset="0"/>
                <a:cs typeface="Calibri" panose="020F0502020204030204" pitchFamily="34" charset="0"/>
              </a:rPr>
              <a:t>tvb_elephant</a:t>
            </a:r>
            <a:r>
              <a:rPr lang="en-US" sz="1600" i="1" dirty="0">
                <a:latin typeface="Trebuchet MS" panose="020B0703020202090204" pitchFamily="34" charset="0"/>
                <a:cs typeface="Calibri" panose="020F0502020204030204" pitchFamily="34" charset="0"/>
              </a:rPr>
              <a:t>:</a:t>
            </a:r>
            <a:r>
              <a:rPr lang="en-US" sz="1600" b="0" dirty="0">
                <a:latin typeface="Trebuchet MS" panose="020B0703020202090204" pitchFamily="34" charset="0"/>
                <a:cs typeface="Calibri" panose="020F0502020204030204" pitchFamily="34" charset="0"/>
              </a:rPr>
              <a:t> </a:t>
            </a:r>
          </a:p>
          <a:p>
            <a:pPr marL="628642" lvl="1" indent="-285750">
              <a:lnSpc>
                <a:spcPct val="120000"/>
              </a:lnSpc>
              <a:buFont typeface="Arial" panose="020B0604020202020204" pitchFamily="34" charset="0"/>
              <a:buChar char="•"/>
            </a:pPr>
            <a:r>
              <a:rPr lang="en-US" sz="1600" b="0" dirty="0" err="1">
                <a:latin typeface="Trebuchet MS" panose="020B0703020202090204" pitchFamily="34" charset="0"/>
                <a:cs typeface="Calibri" panose="020F0502020204030204" pitchFamily="34" charset="0"/>
              </a:rPr>
              <a:t>spike_stimulus_builder</a:t>
            </a:r>
            <a:endParaRPr lang="en-US" sz="1600" b="0" dirty="0">
              <a:latin typeface="Trebuchet MS" panose="020B0703020202090204" pitchFamily="34" charset="0"/>
              <a:cs typeface="Calibri" panose="020F0502020204030204" pitchFamily="34" charset="0"/>
            </a:endParaRPr>
          </a:p>
          <a:p>
            <a:pPr marL="628642" lvl="1" indent="-285750">
              <a:lnSpc>
                <a:spcPct val="120000"/>
              </a:lnSpc>
              <a:buFont typeface="Arial" panose="020B0604020202020204" pitchFamily="34" charset="0"/>
              <a:buChar char="•"/>
            </a:pPr>
            <a:r>
              <a:rPr lang="en-US" sz="1600" b="0" dirty="0" err="1">
                <a:latin typeface="Trebuchet MS" panose="020B0703020202090204" pitchFamily="34" charset="0"/>
                <a:cs typeface="Calibri" panose="020F0502020204030204" pitchFamily="34" charset="0"/>
              </a:rPr>
              <a:t>spiking_network_analyzer</a:t>
            </a:r>
            <a:endParaRPr lang="en-US" sz="1600" b="0" dirty="0">
              <a:latin typeface="Trebuchet MS" panose="020B0703020202090204" pitchFamily="34" charset="0"/>
              <a:cs typeface="Calibri" panose="020F0502020204030204" pitchFamily="34" charset="0"/>
            </a:endParaRPr>
          </a:p>
          <a:p>
            <a:pPr marL="285750" indent="-285750">
              <a:lnSpc>
                <a:spcPct val="120000"/>
              </a:lnSpc>
              <a:buFont typeface="Wingdings" pitchFamily="2" charset="2"/>
              <a:buChar char="v"/>
            </a:pPr>
            <a:r>
              <a:rPr lang="en-US" sz="1600" i="1" dirty="0">
                <a:latin typeface="Trebuchet MS" panose="020B0703020202090204" pitchFamily="34" charset="0"/>
                <a:cs typeface="Calibri" panose="020F0502020204030204" pitchFamily="34" charset="0"/>
              </a:rPr>
              <a:t>TVB-multiscale/  </a:t>
            </a:r>
            <a:r>
              <a:rPr lang="en-US" sz="1600" b="0" dirty="0">
                <a:latin typeface="Trebuchet MS" panose="020B0703020202090204" pitchFamily="34" charset="0"/>
                <a:cs typeface="Calibri" panose="020F0502020204030204" pitchFamily="34" charset="0"/>
              </a:rPr>
              <a:t>docker, examples, tests, docs</a:t>
            </a:r>
          </a:p>
          <a:p>
            <a:pPr lvl="1">
              <a:spcAft>
                <a:spcPts val="1200"/>
              </a:spcAft>
            </a:pPr>
            <a:endParaRPr lang="en-US" sz="1300" b="0" dirty="0">
              <a:latin typeface="Trebuchet MS" panose="020B070302020209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0E27FE4B-ADD1-6E42-BEE1-F3C06DD4BFD4}"/>
              </a:ext>
            </a:extLst>
          </p:cNvPr>
          <p:cNvPicPr>
            <a:picLocks noChangeAspect="1"/>
          </p:cNvPicPr>
          <p:nvPr/>
        </p:nvPicPr>
        <p:blipFill>
          <a:blip r:embed="rId3"/>
          <a:stretch>
            <a:fillRect/>
          </a:stretch>
        </p:blipFill>
        <p:spPr bwMode="auto">
          <a:xfrm>
            <a:off x="6861442" y="2527028"/>
            <a:ext cx="820451" cy="820451"/>
          </a:xfrm>
          <a:prstGeom prst="rect">
            <a:avLst/>
          </a:prstGeom>
        </p:spPr>
      </p:pic>
      <p:pic>
        <p:nvPicPr>
          <p:cNvPr id="10" name="Picture 9">
            <a:extLst>
              <a:ext uri="{FF2B5EF4-FFF2-40B4-BE49-F238E27FC236}">
                <a16:creationId xmlns:a16="http://schemas.microsoft.com/office/drawing/2014/main" id="{6A1BF7DC-C564-6747-BF13-51E4A5A36391}"/>
              </a:ext>
            </a:extLst>
          </p:cNvPr>
          <p:cNvPicPr>
            <a:picLocks noChangeAspect="1"/>
          </p:cNvPicPr>
          <p:nvPr/>
        </p:nvPicPr>
        <p:blipFill>
          <a:blip r:embed="rId4"/>
          <a:stretch>
            <a:fillRect/>
          </a:stretch>
        </p:blipFill>
        <p:spPr bwMode="auto">
          <a:xfrm>
            <a:off x="6742380" y="3939902"/>
            <a:ext cx="925352" cy="795344"/>
          </a:xfrm>
          <a:prstGeom prst="rect">
            <a:avLst/>
          </a:prstGeom>
        </p:spPr>
      </p:pic>
      <p:pic>
        <p:nvPicPr>
          <p:cNvPr id="2" name="Picture 1">
            <a:extLst>
              <a:ext uri="{FF2B5EF4-FFF2-40B4-BE49-F238E27FC236}">
                <a16:creationId xmlns:a16="http://schemas.microsoft.com/office/drawing/2014/main" id="{F78DC464-59A4-824D-AFA4-13240B0F7319}"/>
              </a:ext>
            </a:extLst>
          </p:cNvPr>
          <p:cNvPicPr>
            <a:picLocks noChangeAspect="1"/>
          </p:cNvPicPr>
          <p:nvPr/>
        </p:nvPicPr>
        <p:blipFill>
          <a:blip r:embed="rId5"/>
          <a:stretch>
            <a:fillRect/>
          </a:stretch>
        </p:blipFill>
        <p:spPr>
          <a:xfrm flipH="1">
            <a:off x="7890305" y="2457092"/>
            <a:ext cx="930167" cy="936168"/>
          </a:xfrm>
          <a:prstGeom prst="rect">
            <a:avLst/>
          </a:prstGeom>
        </p:spPr>
      </p:pic>
      <p:sp>
        <p:nvSpPr>
          <p:cNvPr id="3" name="Rectangle 2">
            <a:extLst>
              <a:ext uri="{FF2B5EF4-FFF2-40B4-BE49-F238E27FC236}">
                <a16:creationId xmlns:a16="http://schemas.microsoft.com/office/drawing/2014/main" id="{75B80C25-A221-7E47-BFD9-6020AE8FC002}"/>
              </a:ext>
            </a:extLst>
          </p:cNvPr>
          <p:cNvSpPr/>
          <p:nvPr/>
        </p:nvSpPr>
        <p:spPr>
          <a:xfrm>
            <a:off x="6366146" y="3432427"/>
            <a:ext cx="2868093" cy="246221"/>
          </a:xfrm>
          <a:prstGeom prst="rect">
            <a:avLst/>
          </a:prstGeom>
        </p:spPr>
        <p:txBody>
          <a:bodyPr wrap="none">
            <a:spAutoFit/>
          </a:bodyPr>
          <a:lstStyle/>
          <a:p>
            <a:r>
              <a:rPr lang="en-DE" sz="1000" dirty="0">
                <a:hlinkClick r:id="rId6"/>
              </a:rPr>
              <a:t>https://github.com/the-virtual-brain/tvb-multiscale</a:t>
            </a:r>
            <a:endParaRPr lang="en-DE" sz="1000" dirty="0"/>
          </a:p>
        </p:txBody>
      </p:sp>
      <p:sp>
        <p:nvSpPr>
          <p:cNvPr id="5" name="Rectangle 4">
            <a:extLst>
              <a:ext uri="{FF2B5EF4-FFF2-40B4-BE49-F238E27FC236}">
                <a16:creationId xmlns:a16="http://schemas.microsoft.com/office/drawing/2014/main" id="{F3404A9D-9EAE-324F-A6C6-8B65219CA524}"/>
              </a:ext>
            </a:extLst>
          </p:cNvPr>
          <p:cNvSpPr/>
          <p:nvPr/>
        </p:nvSpPr>
        <p:spPr>
          <a:xfrm>
            <a:off x="6283267" y="4798563"/>
            <a:ext cx="2901756" cy="246221"/>
          </a:xfrm>
          <a:prstGeom prst="rect">
            <a:avLst/>
          </a:prstGeom>
        </p:spPr>
        <p:txBody>
          <a:bodyPr wrap="none">
            <a:spAutoFit/>
          </a:bodyPr>
          <a:lstStyle/>
          <a:p>
            <a:r>
              <a:rPr lang="en-DE" sz="1000" dirty="0">
                <a:hlinkClick r:id="rId7"/>
              </a:rPr>
              <a:t>https://hub.docker.com/r/thevirtualbrain/tvb-nest3</a:t>
            </a:r>
            <a:endParaRPr lang="en-DE" sz="1000" dirty="0"/>
          </a:p>
        </p:txBody>
      </p:sp>
      <p:pic>
        <p:nvPicPr>
          <p:cNvPr id="6" name="Picture 5">
            <a:extLst>
              <a:ext uri="{FF2B5EF4-FFF2-40B4-BE49-F238E27FC236}">
                <a16:creationId xmlns:a16="http://schemas.microsoft.com/office/drawing/2014/main" id="{F97C24E5-AA7B-F84B-ADE7-4DF4D495139E}"/>
              </a:ext>
            </a:extLst>
          </p:cNvPr>
          <p:cNvPicPr>
            <a:picLocks noChangeAspect="1"/>
          </p:cNvPicPr>
          <p:nvPr/>
        </p:nvPicPr>
        <p:blipFill>
          <a:blip r:embed="rId8"/>
          <a:stretch>
            <a:fillRect/>
          </a:stretch>
        </p:blipFill>
        <p:spPr>
          <a:xfrm>
            <a:off x="7956376" y="3915897"/>
            <a:ext cx="925352" cy="9193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cxnSp>
        <p:nvCxnSpPr>
          <p:cNvPr id="11" name="Straight Arrow Connector 10">
            <a:extLst>
              <a:ext uri="{FF2B5EF4-FFF2-40B4-BE49-F238E27FC236}">
                <a16:creationId xmlns:a16="http://schemas.microsoft.com/office/drawing/2014/main" id="{187BDFFB-B26C-B844-AAC9-11224B84688F}"/>
              </a:ext>
            </a:extLst>
          </p:cNvPr>
          <p:cNvCxnSpPr>
            <a:cxnSpLocks/>
          </p:cNvCxnSpPr>
          <p:nvPr/>
        </p:nvCxnSpPr>
        <p:spPr>
          <a:xfrm flipV="1">
            <a:off x="3970563" y="5339315"/>
            <a:ext cx="1057530" cy="101101"/>
          </a:xfrm>
          <a:prstGeom prst="straightConnector1">
            <a:avLst/>
          </a:prstGeom>
          <a:ln w="254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5069A78-444B-CA47-8BE2-40B28A03BFB7}"/>
              </a:ext>
            </a:extLst>
          </p:cNvPr>
          <p:cNvSpPr/>
          <p:nvPr/>
        </p:nvSpPr>
        <p:spPr>
          <a:xfrm>
            <a:off x="1187624" y="915566"/>
            <a:ext cx="8208912" cy="4078039"/>
          </a:xfrm>
          <a:prstGeom prst="rect">
            <a:avLst/>
          </a:prstGeom>
        </p:spPr>
        <p:txBody>
          <a:bodyPr wrap="square">
            <a:spAutoFit/>
          </a:bodyPr>
          <a:lstStyle/>
          <a:p>
            <a:pPr marL="800100" lvl="1" indent="-342900">
              <a:spcAft>
                <a:spcPts val="600"/>
              </a:spcAft>
              <a:buFont typeface="+mj-lt"/>
              <a:buAutoNum type="arabicPeriod"/>
            </a:pPr>
            <a:endParaRPr lang="en-DE" sz="2400" dirty="0"/>
          </a:p>
          <a:p>
            <a:pPr marL="800100" lvl="1" indent="-342900">
              <a:spcAft>
                <a:spcPts val="1200"/>
              </a:spcAft>
              <a:buFont typeface="+mj-lt"/>
              <a:buAutoNum type="arabicPeriod"/>
            </a:pPr>
            <a:r>
              <a:rPr lang="en-DE" sz="2000" dirty="0"/>
              <a:t>Setup configuration </a:t>
            </a:r>
            <a:br>
              <a:rPr lang="en-DE" sz="2000" dirty="0"/>
            </a:br>
            <a:r>
              <a:rPr lang="en-DE" sz="2000" dirty="0"/>
              <a:t>(min_delay, integration time resolution etc)</a:t>
            </a:r>
          </a:p>
          <a:p>
            <a:pPr marL="800100" lvl="1" indent="-342900">
              <a:spcAft>
                <a:spcPts val="1200"/>
              </a:spcAft>
              <a:buFont typeface="+mj-lt"/>
              <a:buAutoNum type="arabicPeriod"/>
            </a:pPr>
            <a:r>
              <a:rPr lang="en-DE" sz="2000" dirty="0"/>
              <a:t>Build TVB model and simulator </a:t>
            </a:r>
            <a:br>
              <a:rPr lang="en-DE" sz="2000" dirty="0"/>
            </a:br>
            <a:r>
              <a:rPr lang="en-DE" sz="2000" dirty="0"/>
              <a:t>(connectivity, model, coupling, integrator, monitors etc)</a:t>
            </a:r>
          </a:p>
          <a:p>
            <a:pPr marL="800100" lvl="1" indent="-342900">
              <a:spcAft>
                <a:spcPts val="1200"/>
              </a:spcAft>
              <a:buFont typeface="+mj-lt"/>
              <a:buAutoNum type="arabicPeriod"/>
            </a:pPr>
            <a:r>
              <a:rPr lang="en-DE" sz="2000" dirty="0"/>
              <a:t>Build Spiking Network model </a:t>
            </a:r>
            <a:br>
              <a:rPr lang="en-DE" sz="2000" dirty="0"/>
            </a:br>
            <a:r>
              <a:rPr lang="en-DE" sz="2000" dirty="0"/>
              <a:t>(neural populations, stimulation and measuring devices)</a:t>
            </a:r>
          </a:p>
          <a:p>
            <a:pPr marL="800100" lvl="1" indent="-342900">
              <a:spcAft>
                <a:spcPts val="1200"/>
              </a:spcAft>
              <a:buFont typeface="+mj-lt"/>
              <a:buAutoNum type="arabicPeriod"/>
            </a:pPr>
            <a:r>
              <a:rPr lang="en-DE" sz="2000" dirty="0"/>
              <a:t>Build interfaces</a:t>
            </a:r>
          </a:p>
          <a:p>
            <a:pPr marL="800100" lvl="1" indent="-342900">
              <a:spcAft>
                <a:spcPts val="1200"/>
              </a:spcAft>
              <a:buFont typeface="+mj-lt"/>
              <a:buAutoNum type="arabicPeriod"/>
            </a:pPr>
            <a:r>
              <a:rPr lang="en-DE" sz="2000" dirty="0"/>
              <a:t>(Co-)Simulate</a:t>
            </a:r>
          </a:p>
          <a:p>
            <a:pPr marL="800100" lvl="1" indent="-342900">
              <a:spcAft>
                <a:spcPts val="1200"/>
              </a:spcAft>
              <a:buFont typeface="+mj-lt"/>
              <a:buAutoNum type="arabicPeriod"/>
            </a:pPr>
            <a:r>
              <a:rPr lang="en-DE" sz="2000" dirty="0"/>
              <a:t>Gather results, analyze, plot, write to .h5 files</a:t>
            </a:r>
          </a:p>
        </p:txBody>
      </p:sp>
      <p:sp>
        <p:nvSpPr>
          <p:cNvPr id="15" name="Titel 1">
            <a:extLst>
              <a:ext uri="{FF2B5EF4-FFF2-40B4-BE49-F238E27FC236}">
                <a16:creationId xmlns:a16="http://schemas.microsoft.com/office/drawing/2014/main" id="{3E42BE0D-ED84-1440-BD22-9D82E8E5D175}"/>
              </a:ext>
            </a:extLst>
          </p:cNvPr>
          <p:cNvSpPr txBox="1">
            <a:spLocks/>
          </p:cNvSpPr>
          <p:nvPr/>
        </p:nvSpPr>
        <p:spPr bwMode="auto">
          <a:xfrm>
            <a:off x="485498" y="90720"/>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en-US" sz="3600" b="1" dirty="0">
                <a:latin typeface="Trebuchet MS" panose="020B0703020202090204" pitchFamily="34" charset="0"/>
              </a:rPr>
              <a:t>Default workflow</a:t>
            </a:r>
            <a:endParaRPr lang="de-DE" sz="3600" b="1" dirty="0">
              <a:latin typeface="Trebuchet MS" panose="020B0703020202090204" pitchFamily="34" charset="0"/>
            </a:endParaRPr>
          </a:p>
        </p:txBody>
      </p:sp>
    </p:spTree>
    <p:extLst>
      <p:ext uri="{BB962C8B-B14F-4D97-AF65-F5344CB8AC3E}">
        <p14:creationId xmlns:p14="http://schemas.microsoft.com/office/powerpoint/2010/main" val="45305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2A64EE-7AA1-1540-B32D-C3B122CFD2D6}"/>
              </a:ext>
            </a:extLst>
          </p:cNvPr>
          <p:cNvPicPr>
            <a:picLocks noChangeAspect="1"/>
          </p:cNvPicPr>
          <p:nvPr/>
        </p:nvPicPr>
        <p:blipFill>
          <a:blip r:embed="rId3"/>
          <a:stretch>
            <a:fillRect/>
          </a:stretch>
        </p:blipFill>
        <p:spPr>
          <a:xfrm>
            <a:off x="3203848" y="620225"/>
            <a:ext cx="5963939" cy="4399627"/>
          </a:xfrm>
          <a:prstGeom prst="rect">
            <a:avLst/>
          </a:prstGeom>
        </p:spPr>
      </p:pic>
      <p:sp>
        <p:nvSpPr>
          <p:cNvPr id="10" name="Titel 1">
            <a:extLst>
              <a:ext uri="{FF2B5EF4-FFF2-40B4-BE49-F238E27FC236}">
                <a16:creationId xmlns:a16="http://schemas.microsoft.com/office/drawing/2014/main" id="{DEC1E72C-2FAF-D649-A5F9-E61857247110}"/>
              </a:ext>
            </a:extLst>
          </p:cNvPr>
          <p:cNvSpPr txBox="1">
            <a:spLocks/>
          </p:cNvSpPr>
          <p:nvPr/>
        </p:nvSpPr>
        <p:spPr bwMode="auto">
          <a:xfrm>
            <a:off x="827584" y="-65307"/>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a:latin typeface="Trebuchet MS" panose="020B0703020202090204" pitchFamily="34" charset="0"/>
              </a:rPr>
              <a:t>EBRAINS </a:t>
            </a:r>
            <a:r>
              <a:rPr lang="de-DE" sz="3600" b="1" dirty="0" err="1">
                <a:latin typeface="Trebuchet MS" panose="020B0703020202090204" pitchFamily="34" charset="0"/>
              </a:rPr>
              <a:t>collaboratory</a:t>
            </a:r>
            <a:endParaRPr lang="de-DE" sz="3600" b="1" dirty="0">
              <a:latin typeface="Trebuchet MS" panose="020B0703020202090204" pitchFamily="34" charset="0"/>
            </a:endParaRPr>
          </a:p>
        </p:txBody>
      </p:sp>
      <p:sp>
        <p:nvSpPr>
          <p:cNvPr id="3" name="Rectangle 2">
            <a:extLst>
              <a:ext uri="{FF2B5EF4-FFF2-40B4-BE49-F238E27FC236}">
                <a16:creationId xmlns:a16="http://schemas.microsoft.com/office/drawing/2014/main" id="{992E37A5-DAF1-6C4A-9A35-64577A471E05}"/>
              </a:ext>
            </a:extLst>
          </p:cNvPr>
          <p:cNvSpPr/>
          <p:nvPr/>
        </p:nvSpPr>
        <p:spPr>
          <a:xfrm>
            <a:off x="3923928" y="1869692"/>
            <a:ext cx="5267732" cy="300082"/>
          </a:xfrm>
          <a:prstGeom prst="rect">
            <a:avLst/>
          </a:prstGeom>
        </p:spPr>
        <p:txBody>
          <a:bodyPr wrap="square">
            <a:spAutoFit/>
          </a:bodyPr>
          <a:lstStyle/>
          <a:p>
            <a:r>
              <a:rPr lang="en-US" dirty="0">
                <a:hlinkClick r:id="rId4"/>
              </a:rPr>
              <a:t>https://wiki.ebrains.eu/bin/view/Collabs/the-virtual-brain-multiscale/</a:t>
            </a:r>
            <a:endParaRPr lang="en-DE" dirty="0"/>
          </a:p>
        </p:txBody>
      </p:sp>
      <p:pic>
        <p:nvPicPr>
          <p:cNvPr id="4" name="Picture 3">
            <a:extLst>
              <a:ext uri="{FF2B5EF4-FFF2-40B4-BE49-F238E27FC236}">
                <a16:creationId xmlns:a16="http://schemas.microsoft.com/office/drawing/2014/main" id="{49972B31-80E5-E74A-BECF-E1AE428C1EAB}"/>
              </a:ext>
            </a:extLst>
          </p:cNvPr>
          <p:cNvPicPr>
            <a:picLocks noChangeAspect="1"/>
          </p:cNvPicPr>
          <p:nvPr/>
        </p:nvPicPr>
        <p:blipFill>
          <a:blip r:embed="rId5"/>
          <a:stretch>
            <a:fillRect/>
          </a:stretch>
        </p:blipFill>
        <p:spPr>
          <a:xfrm>
            <a:off x="0" y="1995686"/>
            <a:ext cx="3787124" cy="2916891"/>
          </a:xfrm>
          <a:prstGeom prst="rect">
            <a:avLst/>
          </a:prstGeom>
        </p:spPr>
      </p:pic>
      <p:sp>
        <p:nvSpPr>
          <p:cNvPr id="5" name="Rectangle 4">
            <a:extLst>
              <a:ext uri="{FF2B5EF4-FFF2-40B4-BE49-F238E27FC236}">
                <a16:creationId xmlns:a16="http://schemas.microsoft.com/office/drawing/2014/main" id="{33AA211D-242D-4D4B-A4B8-63BE82FFF465}"/>
              </a:ext>
            </a:extLst>
          </p:cNvPr>
          <p:cNvSpPr/>
          <p:nvPr/>
        </p:nvSpPr>
        <p:spPr>
          <a:xfrm>
            <a:off x="55299" y="1444121"/>
            <a:ext cx="3210927" cy="300082"/>
          </a:xfrm>
          <a:prstGeom prst="rect">
            <a:avLst/>
          </a:prstGeom>
        </p:spPr>
        <p:txBody>
          <a:bodyPr wrap="square">
            <a:spAutoFit/>
          </a:bodyPr>
          <a:lstStyle/>
          <a:p>
            <a:r>
              <a:rPr lang="en-US" dirty="0">
                <a:hlinkClick r:id="rId6"/>
              </a:rPr>
              <a:t>https://tvb-nest.apps.hbp.eu/</a:t>
            </a:r>
            <a:endParaRPr lang="en-US" dirty="0"/>
          </a:p>
        </p:txBody>
      </p:sp>
      <p:pic>
        <p:nvPicPr>
          <p:cNvPr id="2" name="Picture 1">
            <a:extLst>
              <a:ext uri="{FF2B5EF4-FFF2-40B4-BE49-F238E27FC236}">
                <a16:creationId xmlns:a16="http://schemas.microsoft.com/office/drawing/2014/main" id="{2CEC8A04-E25F-204E-BC76-EEF04A2756C0}"/>
              </a:ext>
            </a:extLst>
          </p:cNvPr>
          <p:cNvPicPr>
            <a:picLocks noChangeAspect="1"/>
          </p:cNvPicPr>
          <p:nvPr/>
        </p:nvPicPr>
        <p:blipFill>
          <a:blip r:embed="rId7"/>
          <a:stretch>
            <a:fillRect/>
          </a:stretch>
        </p:blipFill>
        <p:spPr>
          <a:xfrm>
            <a:off x="7164288" y="2973727"/>
            <a:ext cx="1625211" cy="1635432"/>
          </a:xfrm>
          <a:prstGeom prst="rect">
            <a:avLst/>
          </a:prstGeom>
        </p:spPr>
      </p:pic>
      <p:pic>
        <p:nvPicPr>
          <p:cNvPr id="7" name="Picture 6">
            <a:extLst>
              <a:ext uri="{FF2B5EF4-FFF2-40B4-BE49-F238E27FC236}">
                <a16:creationId xmlns:a16="http://schemas.microsoft.com/office/drawing/2014/main" id="{D0C221F4-5A6B-9B43-9D4B-1AF75D45E878}"/>
              </a:ext>
            </a:extLst>
          </p:cNvPr>
          <p:cNvPicPr>
            <a:picLocks noChangeAspect="1"/>
          </p:cNvPicPr>
          <p:nvPr/>
        </p:nvPicPr>
        <p:blipFill>
          <a:blip r:embed="rId8"/>
          <a:stretch>
            <a:fillRect/>
          </a:stretch>
        </p:blipFill>
        <p:spPr>
          <a:xfrm>
            <a:off x="2309794" y="1121909"/>
            <a:ext cx="894054" cy="882212"/>
          </a:xfrm>
          <a:prstGeom prst="rect">
            <a:avLst/>
          </a:prstGeom>
        </p:spPr>
      </p:pic>
    </p:spTree>
    <p:extLst>
      <p:ext uri="{BB962C8B-B14F-4D97-AF65-F5344CB8AC3E}">
        <p14:creationId xmlns:p14="http://schemas.microsoft.com/office/powerpoint/2010/main" val="2748290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0" y="483518"/>
            <a:ext cx="8694687" cy="994172"/>
          </a:xfrm>
        </p:spPr>
        <p:txBody>
          <a:bodyPr>
            <a:noAutofit/>
          </a:bodyPr>
          <a:lstStyle/>
          <a:p>
            <a:pPr algn="ctr">
              <a:defRPr/>
            </a:pPr>
            <a:r>
              <a:rPr lang="de-DE" sz="3600" b="1" dirty="0">
                <a:latin typeface="Trebuchet MS" panose="020B0703020202090204" pitchFamily="34" charset="0"/>
              </a:rPr>
              <a:t>TVB-</a:t>
            </a:r>
            <a:r>
              <a:rPr lang="de-DE" sz="3600" b="1" dirty="0" err="1">
                <a:latin typeface="Trebuchet MS" panose="020B0703020202090204" pitchFamily="34" charset="0"/>
              </a:rPr>
              <a:t>multiscale</a:t>
            </a:r>
            <a:r>
              <a:rPr lang="de-DE" sz="3600" b="1" dirty="0">
                <a:latin typeface="Trebuchet MS" panose="020B0703020202090204" pitchFamily="34" charset="0"/>
              </a:rPr>
              <a:t> </a:t>
            </a:r>
            <a:br>
              <a:rPr lang="de-DE" sz="3600" b="1" dirty="0">
                <a:latin typeface="Trebuchet MS" panose="020B0703020202090204" pitchFamily="34" charset="0"/>
              </a:rPr>
            </a:br>
            <a:r>
              <a:rPr lang="de-DE" sz="3600" b="1" dirty="0">
                <a:latin typeface="Trebuchet MS" panose="020B0703020202090204" pitchFamily="34" charset="0"/>
              </a:rPr>
              <a:t>on EBRAINS </a:t>
            </a:r>
            <a:r>
              <a:rPr lang="de-DE" sz="3600" b="1" dirty="0" err="1">
                <a:latin typeface="Trebuchet MS" panose="020B0703020202090204" pitchFamily="34" charset="0"/>
              </a:rPr>
              <a:t>collaboratory</a:t>
            </a:r>
            <a:endParaRPr lang="de-DE" sz="3600" b="1" dirty="0">
              <a:latin typeface="Trebuchet MS" panose="020B0703020202090204" pitchFamily="34" charset="0"/>
            </a:endParaRPr>
          </a:p>
        </p:txBody>
      </p:sp>
      <p:sp>
        <p:nvSpPr>
          <p:cNvPr id="9" name="Content Placeholder 2">
            <a:extLst>
              <a:ext uri="{FF2B5EF4-FFF2-40B4-BE49-F238E27FC236}">
                <a16:creationId xmlns:a16="http://schemas.microsoft.com/office/drawing/2014/main" id="{C26D944D-5979-1141-89D0-08AA7E2C1CCF}"/>
              </a:ext>
            </a:extLst>
          </p:cNvPr>
          <p:cNvSpPr txBox="1">
            <a:spLocks/>
          </p:cNvSpPr>
          <p:nvPr/>
        </p:nvSpPr>
        <p:spPr bwMode="auto">
          <a:xfrm>
            <a:off x="412177" y="1851670"/>
            <a:ext cx="8319646" cy="2983160"/>
          </a:xfrm>
          <a:prstGeom prst="rect">
            <a:avLst/>
          </a:prstGeom>
        </p:spPr>
        <p:txBody>
          <a:bodyPr vert="horz" lIns="91440" tIns="45720" rIns="91440" bIns="45720" rtlCol="0" anchor="b">
            <a:noAutofit/>
          </a:bodyPr>
          <a:lstStyle>
            <a:lvl1pPr marL="0" indent="0" algn="l" defTabSz="685783">
              <a:lnSpc>
                <a:spcPct val="90000"/>
              </a:lnSpc>
              <a:spcBef>
                <a:spcPts val="750"/>
              </a:spcBef>
              <a:buFont typeface="Arial"/>
              <a:buNone/>
              <a:defRPr sz="1800" b="1">
                <a:solidFill>
                  <a:schemeClr val="tx1"/>
                </a:solidFill>
                <a:latin typeface="+mn-lt"/>
                <a:ea typeface="+mn-ea"/>
                <a:cs typeface="+mn-cs"/>
              </a:defRPr>
            </a:lvl1pPr>
            <a:lvl2pPr marL="342892" indent="0" algn="l" defTabSz="685783">
              <a:lnSpc>
                <a:spcPct val="90000"/>
              </a:lnSpc>
              <a:spcBef>
                <a:spcPts val="375"/>
              </a:spcBef>
              <a:buFont typeface="Arial"/>
              <a:buNone/>
              <a:defRPr sz="1500" b="1">
                <a:solidFill>
                  <a:schemeClr val="tx1"/>
                </a:solidFill>
                <a:latin typeface="+mn-lt"/>
                <a:ea typeface="+mn-ea"/>
                <a:cs typeface="+mn-cs"/>
              </a:defRPr>
            </a:lvl2pPr>
            <a:lvl3pPr marL="685783" indent="0" algn="l" defTabSz="685783">
              <a:lnSpc>
                <a:spcPct val="90000"/>
              </a:lnSpc>
              <a:spcBef>
                <a:spcPts val="375"/>
              </a:spcBef>
              <a:buFont typeface="Arial"/>
              <a:buNone/>
              <a:defRPr sz="1350" b="1">
                <a:solidFill>
                  <a:schemeClr val="tx1"/>
                </a:solidFill>
                <a:latin typeface="+mn-lt"/>
                <a:ea typeface="+mn-ea"/>
                <a:cs typeface="+mn-cs"/>
              </a:defRPr>
            </a:lvl3pPr>
            <a:lvl4pPr marL="1028675" indent="0" algn="l" defTabSz="685783">
              <a:lnSpc>
                <a:spcPct val="90000"/>
              </a:lnSpc>
              <a:spcBef>
                <a:spcPts val="375"/>
              </a:spcBef>
              <a:buFont typeface="Arial"/>
              <a:buNone/>
              <a:defRPr sz="1200" b="1">
                <a:solidFill>
                  <a:schemeClr val="tx1"/>
                </a:solidFill>
                <a:latin typeface="+mn-lt"/>
                <a:ea typeface="+mn-ea"/>
                <a:cs typeface="+mn-cs"/>
              </a:defRPr>
            </a:lvl4pPr>
            <a:lvl5pPr marL="1371566" indent="0" algn="l" defTabSz="685783">
              <a:lnSpc>
                <a:spcPct val="90000"/>
              </a:lnSpc>
              <a:spcBef>
                <a:spcPts val="375"/>
              </a:spcBef>
              <a:buFont typeface="Arial"/>
              <a:buNone/>
              <a:defRPr sz="1200" b="1">
                <a:solidFill>
                  <a:schemeClr val="tx1"/>
                </a:solidFill>
                <a:latin typeface="+mn-lt"/>
                <a:ea typeface="+mn-ea"/>
                <a:cs typeface="+mn-cs"/>
              </a:defRPr>
            </a:lvl5pPr>
            <a:lvl6pPr marL="1714457" indent="0" algn="l" defTabSz="685783">
              <a:lnSpc>
                <a:spcPct val="90000"/>
              </a:lnSpc>
              <a:spcBef>
                <a:spcPts val="375"/>
              </a:spcBef>
              <a:buFont typeface="Arial"/>
              <a:buNone/>
              <a:defRPr sz="1200" b="1">
                <a:solidFill>
                  <a:schemeClr val="tx1"/>
                </a:solidFill>
                <a:latin typeface="+mn-lt"/>
                <a:ea typeface="+mn-ea"/>
                <a:cs typeface="+mn-cs"/>
              </a:defRPr>
            </a:lvl6pPr>
            <a:lvl7pPr marL="2057348" indent="0" algn="l" defTabSz="685783">
              <a:lnSpc>
                <a:spcPct val="90000"/>
              </a:lnSpc>
              <a:spcBef>
                <a:spcPts val="375"/>
              </a:spcBef>
              <a:buFont typeface="Arial"/>
              <a:buNone/>
              <a:defRPr sz="1200" b="1">
                <a:solidFill>
                  <a:schemeClr val="tx1"/>
                </a:solidFill>
                <a:latin typeface="+mn-lt"/>
                <a:ea typeface="+mn-ea"/>
                <a:cs typeface="+mn-cs"/>
              </a:defRPr>
            </a:lvl7pPr>
            <a:lvl8pPr marL="2400240" indent="0" algn="l" defTabSz="685783">
              <a:lnSpc>
                <a:spcPct val="90000"/>
              </a:lnSpc>
              <a:spcBef>
                <a:spcPts val="375"/>
              </a:spcBef>
              <a:buFont typeface="Arial"/>
              <a:buNone/>
              <a:defRPr sz="1200" b="1">
                <a:solidFill>
                  <a:schemeClr val="tx1"/>
                </a:solidFill>
                <a:latin typeface="+mn-lt"/>
                <a:ea typeface="+mn-ea"/>
                <a:cs typeface="+mn-cs"/>
              </a:defRPr>
            </a:lvl8pPr>
            <a:lvl9pPr marL="2743132" indent="0" algn="l" defTabSz="685783">
              <a:lnSpc>
                <a:spcPct val="90000"/>
              </a:lnSpc>
              <a:spcBef>
                <a:spcPts val="375"/>
              </a:spcBef>
              <a:buFont typeface="Arial"/>
              <a:buNone/>
              <a:defRPr sz="1200" b="1">
                <a:solidFill>
                  <a:schemeClr val="tx1"/>
                </a:solidFill>
                <a:latin typeface="+mn-lt"/>
                <a:ea typeface="+mn-ea"/>
                <a:cs typeface="+mn-cs"/>
              </a:defRPr>
            </a:lvl9pPr>
          </a:lstStyle>
          <a:p>
            <a:pPr marL="285750" indent="-285750">
              <a:spcAft>
                <a:spcPts val="600"/>
              </a:spcAft>
              <a:buFont typeface="Wingdings" pitchFamily="2" charset="2"/>
              <a:buChar char="v"/>
            </a:pPr>
            <a:r>
              <a:rPr lang="en-US" sz="2400" dirty="0">
                <a:latin typeface="Trebuchet MS" panose="020B0703020202090204" pitchFamily="34" charset="0"/>
                <a:cs typeface="Calibri" panose="020F0502020204030204" pitchFamily="34" charset="0"/>
              </a:rPr>
              <a:t>Use case in EBRAINS Collaboratory:</a:t>
            </a:r>
          </a:p>
          <a:p>
            <a:pPr marL="742950" lvl="1" indent="-285750">
              <a:spcBef>
                <a:spcPts val="600"/>
              </a:spcBef>
              <a:buFont typeface="Arial" panose="020B0604020202020204" pitchFamily="34" charset="0"/>
              <a:buChar char="•"/>
            </a:pPr>
            <a:r>
              <a:rPr lang="en-US" sz="2400" b="0" dirty="0">
                <a:latin typeface="Trebuchet MS" panose="020B0703020202090204" pitchFamily="34" charset="0"/>
                <a:cs typeface="Calibri" panose="020F0502020204030204" pitchFamily="34" charset="0"/>
              </a:rPr>
              <a:t>1 excitatory (E) and 1 inhibitory (I) population per region node</a:t>
            </a:r>
          </a:p>
          <a:p>
            <a:pPr marL="742950" lvl="1" indent="-285750">
              <a:spcBef>
                <a:spcPts val="600"/>
              </a:spcBef>
              <a:buFont typeface="Arial" panose="020B0604020202020204" pitchFamily="34" charset="0"/>
              <a:buChar char="•"/>
            </a:pPr>
            <a:r>
              <a:rPr lang="en-US" sz="2400" b="0" dirty="0">
                <a:latin typeface="Trebuchet MS" panose="020B0703020202090204" pitchFamily="34" charset="0"/>
                <a:cs typeface="Calibri" panose="020F0502020204030204" pitchFamily="34" charset="0"/>
              </a:rPr>
              <a:t>Coarse-scale </a:t>
            </a:r>
            <a:r>
              <a:rPr lang="en-US" sz="2400" b="0" dirty="0">
                <a:solidFill>
                  <a:srgbClr val="00B050"/>
                </a:solidFill>
                <a:latin typeface="Trebuchet MS" panose="020B0703020202090204" pitchFamily="34" charset="0"/>
                <a:cs typeface="Calibri" panose="020F0502020204030204" pitchFamily="34" charset="0"/>
              </a:rPr>
              <a:t>MF nodes </a:t>
            </a:r>
            <a:r>
              <a:rPr lang="en-US" sz="2400" b="0" dirty="0">
                <a:latin typeface="Trebuchet MS" panose="020B0703020202090204" pitchFamily="34" charset="0"/>
                <a:cs typeface="Calibri" panose="020F0502020204030204" pitchFamily="34" charset="0"/>
              </a:rPr>
              <a:t>in TVB with a reduced Wong-Wang model</a:t>
            </a:r>
          </a:p>
          <a:p>
            <a:pPr marL="742950" lvl="1" indent="-285750">
              <a:spcBef>
                <a:spcPts val="600"/>
              </a:spcBef>
              <a:buFont typeface="Arial" panose="020B0604020202020204" pitchFamily="34" charset="0"/>
              <a:buChar char="•"/>
            </a:pPr>
            <a:r>
              <a:rPr lang="en-US" sz="2400" b="0" dirty="0">
                <a:latin typeface="Trebuchet MS" panose="020B0703020202090204" pitchFamily="34" charset="0"/>
                <a:cs typeface="Calibri" panose="020F0502020204030204" pitchFamily="34" charset="0"/>
              </a:rPr>
              <a:t>fine-scale spiking networks </a:t>
            </a:r>
            <a:r>
              <a:rPr lang="en-US" sz="2400" b="0" dirty="0">
                <a:solidFill>
                  <a:srgbClr val="C00000"/>
                </a:solidFill>
                <a:latin typeface="Trebuchet MS" panose="020B0703020202090204" pitchFamily="34" charset="0"/>
                <a:cs typeface="Calibri" panose="020F0502020204030204" pitchFamily="34" charset="0"/>
              </a:rPr>
              <a:t>SP</a:t>
            </a:r>
            <a:r>
              <a:rPr lang="en-US" sz="2400" b="0" dirty="0">
                <a:latin typeface="Trebuchet MS" panose="020B0703020202090204" pitchFamily="34" charset="0"/>
                <a:cs typeface="Calibri" panose="020F0502020204030204" pitchFamily="34" charset="0"/>
              </a:rPr>
              <a:t> </a:t>
            </a:r>
            <a:r>
              <a:rPr lang="en-US" sz="2400" b="0" dirty="0">
                <a:solidFill>
                  <a:srgbClr val="C00000"/>
                </a:solidFill>
                <a:latin typeface="Trebuchet MS" panose="020B0703020202090204" pitchFamily="34" charset="0"/>
                <a:cs typeface="Calibri" panose="020F0502020204030204" pitchFamily="34" charset="0"/>
              </a:rPr>
              <a:t>nodes</a:t>
            </a:r>
            <a:r>
              <a:rPr lang="en-US" sz="2400" b="0" dirty="0">
                <a:latin typeface="Trebuchet MS" panose="020B0703020202090204" pitchFamily="34" charset="0"/>
                <a:cs typeface="Calibri" panose="020F0502020204030204" pitchFamily="34" charset="0"/>
              </a:rPr>
              <a:t> with an ”integrate-and-fire”, (alpha) conductance model (“</a:t>
            </a:r>
            <a:r>
              <a:rPr lang="en-US" sz="2400" b="0" dirty="0" err="1">
                <a:latin typeface="Trebuchet MS" panose="020B0703020202090204" pitchFamily="34" charset="0"/>
                <a:cs typeface="Calibri" panose="020F0502020204030204" pitchFamily="34" charset="0"/>
              </a:rPr>
              <a:t>iaf_cond_alpha</a:t>
            </a:r>
            <a:r>
              <a:rPr lang="en-US" sz="2400" b="0" dirty="0">
                <a:latin typeface="Trebuchet MS" panose="020B0703020202090204" pitchFamily="34" charset="0"/>
                <a:cs typeface="Calibri" panose="020F0502020204030204" pitchFamily="34" charset="0"/>
              </a:rPr>
              <a:t>”).</a:t>
            </a:r>
            <a:endParaRPr lang="de-DE" sz="2400" b="0" dirty="0">
              <a:latin typeface="Trebuchet MS" panose="020B0703020202090204" pitchFamily="34" charset="0"/>
              <a:cs typeface="Calibri" panose="020F0502020204030204" pitchFamily="34" charset="0"/>
            </a:endParaRPr>
          </a:p>
        </p:txBody>
      </p:sp>
    </p:spTree>
    <p:extLst>
      <p:ext uri="{BB962C8B-B14F-4D97-AF65-F5344CB8AC3E}">
        <p14:creationId xmlns:p14="http://schemas.microsoft.com/office/powerpoint/2010/main" val="385742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 name="Rectangle 51">
            <a:extLst>
              <a:ext uri="{FF2B5EF4-FFF2-40B4-BE49-F238E27FC236}">
                <a16:creationId xmlns:a16="http://schemas.microsoft.com/office/drawing/2014/main" id="{06517527-B07F-D242-B4C0-E28DEAFDBC05}"/>
              </a:ext>
            </a:extLst>
          </p:cNvPr>
          <p:cNvSpPr/>
          <p:nvPr/>
        </p:nvSpPr>
        <p:spPr>
          <a:xfrm>
            <a:off x="-1" y="1054714"/>
            <a:ext cx="1922355" cy="4037316"/>
          </a:xfrm>
          <a:prstGeom prst="rect">
            <a:avLst/>
          </a:prstGeom>
          <a:solidFill>
            <a:srgbClr val="00B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63">
            <a:extLst>
              <a:ext uri="{FF2B5EF4-FFF2-40B4-BE49-F238E27FC236}">
                <a16:creationId xmlns:a16="http://schemas.microsoft.com/office/drawing/2014/main" id="{8B411488-CDAE-F34C-A32B-866D4755FE9D}"/>
              </a:ext>
            </a:extLst>
          </p:cNvPr>
          <p:cNvSpPr/>
          <p:nvPr/>
        </p:nvSpPr>
        <p:spPr>
          <a:xfrm>
            <a:off x="2014480" y="1054714"/>
            <a:ext cx="7238040" cy="4037316"/>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C05ABB5-14ED-9242-9779-6C44A66A0EBA}"/>
                  </a:ext>
                </a:extLst>
              </p:cNvPr>
              <p:cNvSpPr/>
              <p:nvPr/>
            </p:nvSpPr>
            <p:spPr>
              <a:xfrm>
                <a:off x="7440962" y="1121116"/>
                <a:ext cx="1661404" cy="3678775"/>
              </a:xfrm>
              <a:prstGeom prst="roundRect">
                <a:avLst/>
              </a:prstGeom>
              <a:solidFill>
                <a:srgbClr val="FF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b="1" dirty="0">
                    <a:solidFill>
                      <a:srgbClr val="C00000"/>
                    </a:solidFill>
                    <a:latin typeface="Trebuchet MS" panose="020B0703020202090204" pitchFamily="34" charset="0"/>
                  </a:rPr>
                  <a:t>NEST </a:t>
                </a:r>
              </a:p>
              <a:p>
                <a:pPr algn="ctr"/>
                <a:r>
                  <a:rPr lang="de-DE" sz="2000" b="1" dirty="0" err="1">
                    <a:solidFill>
                      <a:srgbClr val="C00000"/>
                    </a:solidFill>
                    <a:latin typeface="Trebuchet MS" panose="020B0703020202090204" pitchFamily="34" charset="0"/>
                  </a:rPr>
                  <a:t>Spiking</a:t>
                </a:r>
                <a:r>
                  <a:rPr lang="de-DE" sz="2000" b="1" dirty="0">
                    <a:solidFill>
                      <a:srgbClr val="C00000"/>
                    </a:solidFill>
                    <a:latin typeface="Trebuchet MS" panose="020B0703020202090204" pitchFamily="34" charset="0"/>
                  </a:rPr>
                  <a:t> Network </a:t>
                </a:r>
                <a:r>
                  <a:rPr lang="de-DE" sz="2000" b="1" dirty="0" err="1">
                    <a:solidFill>
                      <a:srgbClr val="C00000"/>
                    </a:solidFill>
                    <a:latin typeface="Trebuchet MS" panose="020B0703020202090204" pitchFamily="34" charset="0"/>
                  </a:rPr>
                  <a:t>node</a:t>
                </a:r>
                <a:r>
                  <a:rPr lang="de-DE" sz="2000" b="1" dirty="0">
                    <a:solidFill>
                      <a:srgbClr val="C00000"/>
                    </a:solidFill>
                    <a:latin typeface="Trebuchet MS" panose="020B0703020202090204" pitchFamily="34" charset="0"/>
                  </a:rPr>
                  <a:t> </a:t>
                </a:r>
                <a14:m>
                  <m:oMath xmlns:m="http://schemas.openxmlformats.org/officeDocument/2006/math">
                    <m:r>
                      <a:rPr lang="de-DE" sz="2000" b="1" i="1">
                        <a:solidFill>
                          <a:srgbClr val="C00000"/>
                        </a:solidFill>
                        <a:latin typeface="Cambria Math" panose="02040503050406030204" pitchFamily="18" charset="0"/>
                      </a:rPr>
                      <m:t>𝒏</m:t>
                    </m:r>
                  </m:oMath>
                </a14:m>
                <a:endParaRPr lang="de-DE" sz="2000" b="1" dirty="0">
                  <a:solidFill>
                    <a:srgbClr val="C00000"/>
                  </a:solidFill>
                  <a:latin typeface="Trebuchet MS" panose="020B0703020202090204" pitchFamily="34" charset="0"/>
                </a:endParaRPr>
              </a:p>
            </p:txBody>
          </p:sp>
        </mc:Choice>
        <mc:Fallback xmlns="">
          <p:sp>
            <p:nvSpPr>
              <p:cNvPr id="65" name="Rounded Rectangle 64">
                <a:extLst>
                  <a:ext uri="{FF2B5EF4-FFF2-40B4-BE49-F238E27FC236}">
                    <a16:creationId xmlns:a16="http://schemas.microsoft.com/office/drawing/2014/main" id="{6C05ABB5-14ED-9242-9779-6C44A66A0EBA}"/>
                  </a:ext>
                </a:extLst>
              </p:cNvPr>
              <p:cNvSpPr>
                <a:spLocks noRot="1" noChangeAspect="1" noMove="1" noResize="1" noEditPoints="1" noAdjustHandles="1" noChangeArrowheads="1" noChangeShapeType="1" noTextEdit="1"/>
              </p:cNvSpPr>
              <p:nvPr/>
            </p:nvSpPr>
            <p:spPr>
              <a:xfrm>
                <a:off x="7440962" y="1121116"/>
                <a:ext cx="1661404" cy="3678775"/>
              </a:xfrm>
              <a:prstGeom prst="roundRect">
                <a:avLst/>
              </a:prstGeom>
              <a:blipFill>
                <a:blip r:embed="rId3"/>
                <a:stretch>
                  <a:fillRect/>
                </a:stretch>
              </a:blipFill>
              <a:ln w="63500">
                <a:solidFill>
                  <a:srgbClr val="C00000"/>
                </a:solidFill>
              </a:ln>
            </p:spPr>
            <p:txBody>
              <a:bodyPr/>
              <a:lstStyle/>
              <a:p>
                <a:r>
                  <a:rPr lang="en-DE">
                    <a:noFill/>
                  </a:rPr>
                  <a:t> </a:t>
                </a:r>
              </a:p>
            </p:txBody>
          </p:sp>
        </mc:Fallback>
      </mc:AlternateContent>
      <p:pic>
        <p:nvPicPr>
          <p:cNvPr id="68" name="Picture 67">
            <a:extLst>
              <a:ext uri="{FF2B5EF4-FFF2-40B4-BE49-F238E27FC236}">
                <a16:creationId xmlns:a16="http://schemas.microsoft.com/office/drawing/2014/main" id="{DC9F5029-42FB-344B-B93E-238D48BAAA2E}"/>
              </a:ext>
            </a:extLst>
          </p:cNvPr>
          <p:cNvPicPr>
            <a:picLocks noChangeAspect="1"/>
          </p:cNvPicPr>
          <p:nvPr/>
        </p:nvPicPr>
        <p:blipFill>
          <a:blip r:embed="rId4"/>
          <a:stretch>
            <a:fillRect/>
          </a:stretch>
        </p:blipFill>
        <p:spPr bwMode="auto">
          <a:xfrm>
            <a:off x="80338" y="1121116"/>
            <a:ext cx="869146" cy="479561"/>
          </a:xfrm>
          <a:prstGeom prst="rect">
            <a:avLst/>
          </a:prstGeom>
        </p:spPr>
      </p:pic>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97D1343D-E3F6-F448-B30F-65DC9EEF38F6}"/>
                  </a:ext>
                </a:extLst>
              </p:cNvPr>
              <p:cNvSpPr/>
              <p:nvPr/>
            </p:nvSpPr>
            <p:spPr>
              <a:xfrm>
                <a:off x="2195736" y="2934626"/>
                <a:ext cx="2050462" cy="1392706"/>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rebuchet MS" panose="020B0703020202090204" pitchFamily="34" charset="0"/>
                    <a:cs typeface="Calibri" panose="020F0502020204030204" pitchFamily="34" charset="0"/>
                  </a:rPr>
                  <a:t>“TVB proxy node”,</a:t>
                </a:r>
              </a:p>
              <a:p>
                <a:pPr algn="ctr"/>
                <a:r>
                  <a:rPr lang="en-US" sz="1600" dirty="0">
                    <a:solidFill>
                      <a:schemeClr val="tx1"/>
                    </a:solidFill>
                    <a:latin typeface="Trebuchet MS" panose="020B0703020202090204" pitchFamily="34" charset="0"/>
                    <a:cs typeface="Calibri" panose="020F0502020204030204" pitchFamily="34" charset="0"/>
                  </a:rPr>
                  <a:t>mirroring </a:t>
                </a:r>
              </a:p>
              <a:p>
                <a:pPr algn="ctr"/>
                <a:r>
                  <a:rPr lang="en-US" sz="1600" dirty="0">
                    <a:solidFill>
                      <a:schemeClr val="tx1"/>
                    </a:solidFill>
                    <a:latin typeface="Trebuchet MS" panose="020B0703020202090204" pitchFamily="34" charset="0"/>
                    <a:cs typeface="Calibri" panose="020F0502020204030204" pitchFamily="34" charset="0"/>
                  </a:rPr>
                  <a:t>TVB MF node </a:t>
                </a:r>
              </a:p>
              <a:p>
                <a:pPr algn="ctr"/>
                <a:r>
                  <a:rPr lang="en-US" sz="1600" dirty="0">
                    <a:solidFill>
                      <a:schemeClr val="tx1"/>
                    </a:solidFill>
                    <a:latin typeface="Trebuchet MS" panose="020B0703020202090204" pitchFamily="34" charset="0"/>
                    <a:cs typeface="Calibri" panose="020F0502020204030204" pitchFamily="34" charset="0"/>
                  </a:rPr>
                  <a:t>spike rate</a:t>
                </a:r>
                <a:endParaRPr lang="en-US" sz="1600" i="0" dirty="0">
                  <a:solidFill>
                    <a:schemeClr val="tx1"/>
                  </a:solidFill>
                  <a:latin typeface="Trebuchet MS" panose="020B0703020202090204" pitchFamily="34" charset="0"/>
                </a:endParaRPr>
              </a:p>
              <a:p>
                <a:pPr algn="ctr"/>
                <a14:m>
                  <m:oMathPara xmlns:m="http://schemas.openxmlformats.org/officeDocument/2006/math">
                    <m:oMathParaPr>
                      <m:jc m:val="centerGroup"/>
                    </m:oMathParaPr>
                    <m:oMath xmlns:m="http://schemas.openxmlformats.org/officeDocument/2006/math">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𝑁</m:t>
                          </m:r>
                        </m:e>
                        <m:sub>
                          <m:r>
                            <a:rPr lang="de-DE" sz="1600" b="0" i="1" smtClean="0">
                              <a:solidFill>
                                <a:schemeClr val="tx1"/>
                              </a:solidFill>
                              <a:latin typeface="Cambria Math" panose="02040503050406030204" pitchFamily="18" charset="0"/>
                            </a:rPr>
                            <m:t>𝐸</m:t>
                          </m:r>
                        </m:sub>
                      </m:sSub>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𝑅</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r>
                            <a:rPr lang="de-DE" sz="1600" b="0" i="1" smtClean="0">
                              <a:solidFill>
                                <a:schemeClr val="tx1"/>
                              </a:solidFill>
                              <a:latin typeface="Cambria Math" panose="02040503050406030204" pitchFamily="18" charset="0"/>
                            </a:rPr>
                            <m:t> </m:t>
                          </m:r>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oMath>
                  </m:oMathPara>
                </a14:m>
                <a:endParaRPr lang="de-DE" sz="1600" dirty="0">
                  <a:solidFill>
                    <a:schemeClr val="tx1"/>
                  </a:solidFill>
                </a:endParaRPr>
              </a:p>
            </p:txBody>
          </p:sp>
        </mc:Choice>
        <mc:Fallback xmlns="">
          <p:sp>
            <p:nvSpPr>
              <p:cNvPr id="69" name="Rounded Rectangle 68">
                <a:extLst>
                  <a:ext uri="{FF2B5EF4-FFF2-40B4-BE49-F238E27FC236}">
                    <a16:creationId xmlns:a16="http://schemas.microsoft.com/office/drawing/2014/main" id="{97D1343D-E3F6-F448-B30F-65DC9EEF38F6}"/>
                  </a:ext>
                </a:extLst>
              </p:cNvPr>
              <p:cNvSpPr>
                <a:spLocks noRot="1" noChangeAspect="1" noMove="1" noResize="1" noEditPoints="1" noAdjustHandles="1" noChangeArrowheads="1" noChangeShapeType="1" noTextEdit="1"/>
              </p:cNvSpPr>
              <p:nvPr/>
            </p:nvSpPr>
            <p:spPr>
              <a:xfrm>
                <a:off x="2195736" y="2934626"/>
                <a:ext cx="2050462" cy="1392706"/>
              </a:xfrm>
              <a:prstGeom prst="roundRect">
                <a:avLst/>
              </a:prstGeom>
              <a:blipFill>
                <a:blip r:embed="rId6"/>
                <a:stretch>
                  <a:fillRect b="-2703"/>
                </a:stretch>
              </a:blipFill>
              <a:ln>
                <a:noFill/>
              </a:ln>
            </p:spPr>
            <p:txBody>
              <a:bodyPr/>
              <a:lstStyle/>
              <a:p>
                <a:r>
                  <a:rPr lang="en-DE">
                    <a:noFill/>
                  </a:rPr>
                  <a:t> </a:t>
                </a:r>
              </a:p>
            </p:txBody>
          </p:sp>
        </mc:Fallback>
      </mc:AlternateContent>
      <p:sp>
        <p:nvSpPr>
          <p:cNvPr id="71" name="Rounded Rectangle 70">
            <a:extLst>
              <a:ext uri="{FF2B5EF4-FFF2-40B4-BE49-F238E27FC236}">
                <a16:creationId xmlns:a16="http://schemas.microsoft.com/office/drawing/2014/main" id="{646F6F65-773F-9D4B-AF40-7663F3D20A3F}"/>
              </a:ext>
            </a:extLst>
          </p:cNvPr>
          <p:cNvSpPr/>
          <p:nvPr/>
        </p:nvSpPr>
        <p:spPr>
          <a:xfrm>
            <a:off x="7607998" y="2612261"/>
            <a:ext cx="1332453" cy="988027"/>
          </a:xfrm>
          <a:prstGeom prst="roundRect">
            <a:avLst/>
          </a:prstGeom>
          <a:pattFill prst="pct90">
            <a:fgClr>
              <a:srgbClr val="00B0F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i="1" dirty="0">
                <a:solidFill>
                  <a:schemeClr val="tx1"/>
                </a:solidFill>
                <a:latin typeface="Trebuchet MS" panose="020B0703020202090204" pitchFamily="34" charset="0"/>
              </a:rPr>
              <a:t>E (</a:t>
            </a:r>
            <a:r>
              <a:rPr lang="de-DE" sz="1600" i="1" dirty="0" err="1">
                <a:solidFill>
                  <a:schemeClr val="tx1"/>
                </a:solidFill>
                <a:latin typeface="Trebuchet MS" panose="020B0703020202090204" pitchFamily="34" charset="0"/>
              </a:rPr>
              <a:t>g</a:t>
            </a:r>
            <a:r>
              <a:rPr lang="de-DE" sz="1600" i="1" baseline="-25000" dirty="0" err="1">
                <a:solidFill>
                  <a:schemeClr val="tx1"/>
                </a:solidFill>
                <a:latin typeface="Trebuchet MS" panose="020B0703020202090204" pitchFamily="34" charset="0"/>
              </a:rPr>
              <a:t>exc</a:t>
            </a:r>
            <a:r>
              <a:rPr lang="de-DE" sz="1600" i="1" dirty="0">
                <a:solidFill>
                  <a:schemeClr val="tx1"/>
                </a:solidFill>
                <a:latin typeface="Trebuchet MS" panose="020B0703020202090204" pitchFamily="34" charset="0"/>
              </a:rPr>
              <a:t>)</a:t>
            </a:r>
          </a:p>
        </p:txBody>
      </p:sp>
      <p:sp>
        <p:nvSpPr>
          <p:cNvPr id="72" name="Rounded Rectangle 71">
            <a:extLst>
              <a:ext uri="{FF2B5EF4-FFF2-40B4-BE49-F238E27FC236}">
                <a16:creationId xmlns:a16="http://schemas.microsoft.com/office/drawing/2014/main" id="{B20C870F-2839-E044-915F-8CADCAB4BA7D}"/>
              </a:ext>
            </a:extLst>
          </p:cNvPr>
          <p:cNvSpPr/>
          <p:nvPr/>
        </p:nvSpPr>
        <p:spPr>
          <a:xfrm>
            <a:off x="7596337" y="3666780"/>
            <a:ext cx="1350754" cy="988027"/>
          </a:xfrm>
          <a:prstGeom prst="roundRect">
            <a:avLst/>
          </a:prstGeom>
          <a:pattFill prst="pct90">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Inhibitory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i="1" dirty="0">
                <a:solidFill>
                  <a:schemeClr val="tx1"/>
                </a:solidFill>
                <a:latin typeface="Trebuchet MS" panose="020B0703020202090204" pitchFamily="34" charset="0"/>
              </a:rPr>
              <a:t>I (</a:t>
            </a:r>
            <a:r>
              <a:rPr lang="de-DE" sz="1600" i="1" dirty="0" err="1">
                <a:solidFill>
                  <a:schemeClr val="tx1"/>
                </a:solidFill>
                <a:latin typeface="Trebuchet MS" panose="020B0703020202090204" pitchFamily="34" charset="0"/>
              </a:rPr>
              <a:t>g</a:t>
            </a:r>
            <a:r>
              <a:rPr lang="de-DE" sz="1600" i="1" baseline="-25000" dirty="0" err="1">
                <a:solidFill>
                  <a:schemeClr val="tx1"/>
                </a:solidFill>
                <a:latin typeface="Trebuchet MS" panose="020B0703020202090204" pitchFamily="34" charset="0"/>
              </a:rPr>
              <a:t>inh</a:t>
            </a:r>
            <a:r>
              <a:rPr lang="de-DE" sz="1600" i="1" dirty="0">
                <a:solidFill>
                  <a:schemeClr val="tx1"/>
                </a:solidFill>
                <a:latin typeface="Trebuchet MS" panose="020B0703020202090204" pitchFamily="34" charset="0"/>
              </a:rPr>
              <a:t>)</a:t>
            </a:r>
          </a:p>
        </p:txBody>
      </p:sp>
      <mc:AlternateContent xmlns:mc="http://schemas.openxmlformats.org/markup-compatibility/2006" xmlns:a14="http://schemas.microsoft.com/office/drawing/2010/main">
        <mc:Choice Requires="a14">
          <p:sp>
            <p:nvSpPr>
              <p:cNvPr id="73" name="Rounded Rectangle 72">
                <a:extLst>
                  <a:ext uri="{FF2B5EF4-FFF2-40B4-BE49-F238E27FC236}">
                    <a16:creationId xmlns:a16="http://schemas.microsoft.com/office/drawing/2014/main" id="{E04C3365-53B7-D045-9B70-BBB66BFCD224}"/>
                  </a:ext>
                </a:extLst>
              </p:cNvPr>
              <p:cNvSpPr/>
              <p:nvPr/>
            </p:nvSpPr>
            <p:spPr>
              <a:xfrm>
                <a:off x="106775" y="1769188"/>
                <a:ext cx="1656913" cy="2878941"/>
              </a:xfrm>
              <a:prstGeom prst="roundRect">
                <a:avLst/>
              </a:prstGeom>
              <a:solidFill>
                <a:srgbClr val="00B05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rgbClr val="00B050"/>
                    </a:solidFill>
                    <a:latin typeface="Trebuchet MS" panose="020B0703020202090204" pitchFamily="34" charset="0"/>
                    <a:cs typeface="Calibri" panose="020F0502020204030204" pitchFamily="34" charset="0"/>
                  </a:rPr>
                  <a:t>TVB </a:t>
                </a:r>
              </a:p>
              <a:p>
                <a:pPr algn="ctr"/>
                <a:r>
                  <a:rPr lang="en-US" sz="2000" b="1" dirty="0">
                    <a:solidFill>
                      <a:srgbClr val="00B050"/>
                    </a:solidFill>
                    <a:latin typeface="Trebuchet MS" panose="020B0703020202090204" pitchFamily="34" charset="0"/>
                    <a:cs typeface="Calibri" panose="020F0502020204030204" pitchFamily="34" charset="0"/>
                  </a:rPr>
                  <a:t>Mean Field node </a:t>
                </a:r>
                <a14:m>
                  <m:oMath xmlns:m="http://schemas.openxmlformats.org/officeDocument/2006/math">
                    <m:acc>
                      <m:accPr>
                        <m:chr m:val="́"/>
                        <m:ctrlPr>
                          <a:rPr lang="de-DE" sz="2000" b="1" i="1">
                            <a:solidFill>
                              <a:srgbClr val="00B050"/>
                            </a:solidFill>
                            <a:latin typeface="Cambria Math" panose="02040503050406030204" pitchFamily="18" charset="0"/>
                          </a:rPr>
                        </m:ctrlPr>
                      </m:accPr>
                      <m:e>
                        <m:r>
                          <a:rPr lang="de-DE" sz="2000" b="1" i="1">
                            <a:solidFill>
                              <a:srgbClr val="00B050"/>
                            </a:solidFill>
                            <a:latin typeface="Cambria Math" panose="02040503050406030204" pitchFamily="18" charset="0"/>
                          </a:rPr>
                          <m:t>𝒏</m:t>
                        </m:r>
                      </m:e>
                    </m:acc>
                  </m:oMath>
                </a14:m>
                <a:endParaRPr lang="en-US" sz="2000" b="1" dirty="0">
                  <a:solidFill>
                    <a:srgbClr val="00B050"/>
                  </a:solidFill>
                  <a:latin typeface="Trebuchet MS" panose="020B0703020202090204" pitchFamily="34" charset="0"/>
                  <a:cs typeface="Calibri" panose="020F0502020204030204" pitchFamily="34" charset="0"/>
                </a:endParaRPr>
              </a:p>
            </p:txBody>
          </p:sp>
        </mc:Choice>
        <mc:Fallback xmlns="">
          <p:sp>
            <p:nvSpPr>
              <p:cNvPr id="73" name="Rounded Rectangle 72">
                <a:extLst>
                  <a:ext uri="{FF2B5EF4-FFF2-40B4-BE49-F238E27FC236}">
                    <a16:creationId xmlns:a16="http://schemas.microsoft.com/office/drawing/2014/main" id="{E04C3365-53B7-D045-9B70-BBB66BFCD224}"/>
                  </a:ext>
                </a:extLst>
              </p:cNvPr>
              <p:cNvSpPr>
                <a:spLocks noRot="1" noChangeAspect="1" noMove="1" noResize="1" noEditPoints="1" noAdjustHandles="1" noChangeArrowheads="1" noChangeShapeType="1" noTextEdit="1"/>
              </p:cNvSpPr>
              <p:nvPr/>
            </p:nvSpPr>
            <p:spPr>
              <a:xfrm>
                <a:off x="106775" y="1769188"/>
                <a:ext cx="1656913" cy="2878941"/>
              </a:xfrm>
              <a:prstGeom prst="roundRect">
                <a:avLst/>
              </a:prstGeom>
              <a:blipFill>
                <a:blip r:embed="rId7"/>
                <a:stretch>
                  <a:fillRect r="-735"/>
                </a:stretch>
              </a:blipFill>
              <a:ln w="63500">
                <a:solidFill>
                  <a:srgbClr val="00B050"/>
                </a:solid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4" name="Rounded Rectangle 73">
                <a:extLst>
                  <a:ext uri="{FF2B5EF4-FFF2-40B4-BE49-F238E27FC236}">
                    <a16:creationId xmlns:a16="http://schemas.microsoft.com/office/drawing/2014/main" id="{D238230B-4872-AA42-9E4C-A47B5BE8AF3F}"/>
                  </a:ext>
                </a:extLst>
              </p:cNvPr>
              <p:cNvSpPr/>
              <p:nvPr/>
            </p:nvSpPr>
            <p:spPr>
              <a:xfrm>
                <a:off x="203549" y="2911505"/>
                <a:ext cx="1332453" cy="14389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a:solidFill>
                      <a:schemeClr val="tx1"/>
                    </a:solidFill>
                    <a:latin typeface="Trebuchet MS" panose="020B0703020202090204" pitchFamily="34" charset="0"/>
                  </a:rPr>
                  <a:t>rate</a:t>
                </a: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𝑅</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oMath>
                  </m:oMathPara>
                </a14:m>
                <a:endParaRPr lang="de-DE" sz="1600" dirty="0">
                  <a:solidFill>
                    <a:srgbClr val="00B050"/>
                  </a:solidFill>
                </a:endParaRPr>
              </a:p>
            </p:txBody>
          </p:sp>
        </mc:Choice>
        <mc:Fallback xmlns="">
          <p:sp>
            <p:nvSpPr>
              <p:cNvPr id="74" name="Rounded Rectangle 73">
                <a:extLst>
                  <a:ext uri="{FF2B5EF4-FFF2-40B4-BE49-F238E27FC236}">
                    <a16:creationId xmlns:a16="http://schemas.microsoft.com/office/drawing/2014/main" id="{D238230B-4872-AA42-9E4C-A47B5BE8AF3F}"/>
                  </a:ext>
                </a:extLst>
              </p:cNvPr>
              <p:cNvSpPr>
                <a:spLocks noRot="1" noChangeAspect="1" noMove="1" noResize="1" noEditPoints="1" noAdjustHandles="1" noChangeArrowheads="1" noChangeShapeType="1" noTextEdit="1"/>
              </p:cNvSpPr>
              <p:nvPr/>
            </p:nvSpPr>
            <p:spPr>
              <a:xfrm>
                <a:off x="203549" y="2911505"/>
                <a:ext cx="1332453" cy="1438948"/>
              </a:xfrm>
              <a:prstGeom prst="roundRect">
                <a:avLst/>
              </a:prstGeom>
              <a:blipFill>
                <a:blip r:embed="rId8"/>
                <a:stretch>
                  <a:fillRect/>
                </a:stretch>
              </a:blipFill>
              <a:ln>
                <a:noFill/>
              </a:ln>
            </p:spPr>
            <p:txBody>
              <a:bodyPr/>
              <a:lstStyle/>
              <a:p>
                <a:r>
                  <a:rPr lang="en-DE">
                    <a:noFill/>
                  </a:rPr>
                  <a:t> </a:t>
                </a:r>
              </a:p>
            </p:txBody>
          </p:sp>
        </mc:Fallback>
      </mc:AlternateContent>
      <p:cxnSp>
        <p:nvCxnSpPr>
          <p:cNvPr id="75" name="Straight Arrow Connector 74">
            <a:extLst>
              <a:ext uri="{FF2B5EF4-FFF2-40B4-BE49-F238E27FC236}">
                <a16:creationId xmlns:a16="http://schemas.microsoft.com/office/drawing/2014/main" id="{8D0109C0-F93B-094B-978F-E8EDC988C5FA}"/>
              </a:ext>
            </a:extLst>
          </p:cNvPr>
          <p:cNvCxnSpPr>
            <a:cxnSpLocks/>
            <a:stCxn id="74" idx="3"/>
            <a:endCxn id="69" idx="1"/>
          </p:cNvCxnSpPr>
          <p:nvPr/>
        </p:nvCxnSpPr>
        <p:spPr>
          <a:xfrm>
            <a:off x="1536002" y="3630979"/>
            <a:ext cx="65973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B78919DB-6C1B-7D45-B49D-ED8795BCE994}"/>
                  </a:ext>
                </a:extLst>
              </p:cNvPr>
              <p:cNvSpPr/>
              <p:nvPr/>
            </p:nvSpPr>
            <p:spPr>
              <a:xfrm>
                <a:off x="4108930" y="2297889"/>
                <a:ext cx="3415550" cy="864917"/>
              </a:xfrm>
              <a:prstGeom prst="rect">
                <a:avLst/>
              </a:prstGeom>
            </p:spPr>
            <p:txBody>
              <a:bodyPr wrap="none">
                <a:spAutoFit/>
              </a:bodyPr>
              <a:lstStyle/>
              <a:p>
                <a:pPr algn="ctr"/>
                <a:r>
                  <a:rPr lang="de-DE" sz="1600" dirty="0">
                    <a:latin typeface="Trebuchet MS" panose="020B0703020202090204" pitchFamily="34" charset="0"/>
                    <a:cs typeface="Calibri" panose="020F0502020204030204" pitchFamily="34" charset="0"/>
                  </a:rPr>
                  <a:t>Spikes</a:t>
                </a:r>
              </a:p>
              <a:p>
                <a:pPr algn="ctr"/>
                <a14:m>
                  <m:oMathPara xmlns:m="http://schemas.openxmlformats.org/officeDocument/2006/math">
                    <m:oMathParaPr>
                      <m:jc m:val="centerGroup"/>
                    </m:oMathParaPr>
                    <m:oMath xmlns:m="http://schemas.openxmlformats.org/officeDocument/2006/math">
                      <m:sSubSup>
                        <m:sSubSupPr>
                          <m:ctrlPr>
                            <a:rPr lang="de-DE" sz="1600" i="1" smtClean="0">
                              <a:latin typeface="Cambria Math" panose="02040503050406030204" pitchFamily="18" charset="0"/>
                            </a:rPr>
                          </m:ctrlPr>
                        </m:sSubSupPr>
                        <m:e>
                          <m:d>
                            <m:dPr>
                              <m:begChr m:val="{"/>
                              <m:endChr m:val="}"/>
                              <m:ctrlPr>
                                <a:rPr lang="de-DE" sz="1600" i="1">
                                  <a:latin typeface="Cambria Math" panose="02040503050406030204" pitchFamily="18" charset="0"/>
                                </a:rPr>
                              </m:ctrlPr>
                            </m:dPr>
                            <m:e>
                              <m:r>
                                <a:rPr lang="en-US" sz="1600" i="1">
                                  <a:latin typeface="Cambria Math" panose="02040503050406030204" pitchFamily="18" charset="0"/>
                                </a:rPr>
                                <m:t>𝐺</m:t>
                              </m:r>
                              <m:sSub>
                                <m:sSubPr>
                                  <m:ctrlPr>
                                    <a:rPr lang="de-DE" sz="1600" i="1">
                                      <a:latin typeface="Cambria Math" panose="02040503050406030204" pitchFamily="18" charset="0"/>
                                    </a:rPr>
                                  </m:ctrlPr>
                                </m:sSubPr>
                                <m:e>
                                  <m:r>
                                    <a:rPr lang="de-DE" sz="1600" i="1">
                                      <a:latin typeface="Cambria Math" panose="02040503050406030204" pitchFamily="18" charset="0"/>
                                    </a:rPr>
                                    <m:t>𝐶</m:t>
                                  </m:r>
                                </m:e>
                                <m:sub>
                                  <m:acc>
                                    <m:accPr>
                                      <m:chr m:val="́"/>
                                      <m:ctrlPr>
                                        <a:rPr lang="de-DE" sz="1600" i="1">
                                          <a:latin typeface="Cambria Math" panose="02040503050406030204" pitchFamily="18" charset="0"/>
                                        </a:rPr>
                                      </m:ctrlPr>
                                    </m:accPr>
                                    <m:e>
                                      <m:r>
                                        <a:rPr lang="de-DE" sz="1600" i="1">
                                          <a:latin typeface="Cambria Math" panose="02040503050406030204" pitchFamily="18" charset="0"/>
                                        </a:rPr>
                                        <m:t>𝑛</m:t>
                                      </m:r>
                                    </m:e>
                                  </m:acc>
                                  <m:r>
                                    <a:rPr lang="de-DE" sz="1600" i="1">
                                      <a:latin typeface="Cambria Math" panose="02040503050406030204" pitchFamily="18" charset="0"/>
                                    </a:rPr>
                                    <m:t>𝑛</m:t>
                                  </m:r>
                                </m:sub>
                              </m:sSub>
                              <m:r>
                                <a:rPr lang="de-DE" sz="1600" b="0" i="1" smtClean="0">
                                  <a:latin typeface="Cambria Math" panose="02040503050406030204" pitchFamily="18" charset="0"/>
                                </a:rPr>
                                <m:t>𝛿</m:t>
                              </m:r>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de-DE" sz="1600" b="0" smtClean="0">
                                      <a:latin typeface="Cambria Math" panose="02040503050406030204" pitchFamily="18" charset="0"/>
                                    </a:rPr>
                                    <m:t>−</m:t>
                                  </m:r>
                                  <m:d>
                                    <m:dPr>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smtClean="0">
                                              <a:latin typeface="Cambria Math" panose="02040503050406030204" pitchFamily="18" charset="0"/>
                                            </a:rPr>
                                            <m:t>𝜏</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en-US" sz="1600" b="0" i="1" smtClean="0">
                                              <a:latin typeface="Cambria Math" panose="02040503050406030204" pitchFamily="18" charset="0"/>
                                            </a:rPr>
                                            <m:t>𝑛</m:t>
                                          </m:r>
                                        </m:sub>
                                      </m:sSub>
                                      <m:r>
                                        <a:rPr lang="de-DE" sz="1600" b="0" smtClean="0">
                                          <a:latin typeface="Cambria Math" panose="02040503050406030204" pitchFamily="18" charset="0"/>
                                        </a:rPr>
                                        <m:t>+</m:t>
                                      </m:r>
                                      <m:sSubSup>
                                        <m:sSubSupPr>
                                          <m:ctrlPr>
                                            <a:rPr lang="de-DE" sz="1600" i="1">
                                              <a:latin typeface="Cambria Math" panose="02040503050406030204" pitchFamily="18" charset="0"/>
                                            </a:rPr>
                                          </m:ctrlPr>
                                        </m:sSubSupPr>
                                        <m:e>
                                          <m:r>
                                            <a:rPr lang="de-DE" sz="1600" b="0" i="1" smtClean="0">
                                              <a:latin typeface="Cambria Math" panose="02040503050406030204" pitchFamily="18" charset="0"/>
                                            </a:rPr>
                                            <m:t>𝑡</m:t>
                                          </m:r>
                                        </m:e>
                                        <m:sub>
                                          <m:r>
                                            <a:rPr lang="de-DE" sz="1600" b="0" i="1" smtClean="0">
                                              <a:latin typeface="Cambria Math" panose="02040503050406030204" pitchFamily="18" charset="0"/>
                                            </a:rPr>
                                            <m:t>𝑖</m:t>
                                          </m:r>
                                        </m:sub>
                                        <m:sup>
                                          <m:r>
                                            <a:rPr lang="de-DE" sz="1600" b="0" i="1" smtClean="0">
                                              <a:latin typeface="Cambria Math" panose="02040503050406030204" pitchFamily="18" charset="0"/>
                                            </a:rPr>
                                            <m:t>𝑘</m:t>
                                          </m:r>
                                        </m:sup>
                                      </m:sSubSup>
                                    </m:e>
                                  </m:d>
                                </m:e>
                              </m:d>
                            </m:e>
                          </m:d>
                        </m:e>
                        <m:sub>
                          <m:r>
                            <a:rPr lang="de-DE" sz="1600" b="0" i="1" smtClean="0">
                              <a:latin typeface="Cambria Math" panose="02040503050406030204" pitchFamily="18" charset="0"/>
                            </a:rPr>
                            <m:t>𝑖</m:t>
                          </m:r>
                          <m:r>
                            <a:rPr lang="de-DE" sz="1600" b="0" i="1" smtClean="0">
                              <a:latin typeface="Cambria Math" panose="02040503050406030204" pitchFamily="18" charset="0"/>
                              <a:ea typeface="Cambria Math" panose="02040503050406030204" pitchFamily="18" charset="0"/>
                            </a:rPr>
                            <m:t>∈</m:t>
                          </m:r>
                          <m:d>
                            <m:dPr>
                              <m:begChr m:val="["/>
                              <m:endChr m:val="]"/>
                              <m:ctrlPr>
                                <a:rPr lang="de-DE" sz="160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𝑁</m:t>
                                  </m:r>
                                </m:e>
                                <m:sub>
                                  <m:r>
                                    <a:rPr lang="de-DE" sz="1600" b="0" i="1" smtClean="0">
                                      <a:latin typeface="Cambria Math" panose="02040503050406030204" pitchFamily="18" charset="0"/>
                                    </a:rPr>
                                    <m:t>𝐸</m:t>
                                  </m:r>
                                </m:sub>
                              </m:sSub>
                            </m:e>
                          </m:d>
                        </m:sub>
                        <m:sup>
                          <m:sSup>
                            <m:sSupPr>
                              <m:ctrlPr>
                                <a:rPr lang="de-DE" sz="1600" i="1">
                                  <a:latin typeface="Cambria Math" panose="02040503050406030204" pitchFamily="18" charset="0"/>
                                </a:rPr>
                              </m:ctrlPr>
                            </m:sSupPr>
                            <m:e>
                              <m:r>
                                <a:rPr lang="de-DE" sz="1600" b="0" i="1" smtClean="0">
                                  <a:latin typeface="Cambria Math" panose="02040503050406030204" pitchFamily="18" charset="0"/>
                                </a:rPr>
                                <m:t>𝑡</m:t>
                              </m:r>
                            </m:e>
                            <m:sup>
                              <m:r>
                                <a:rPr lang="en-US" sz="1600" b="0" i="1" smtClean="0">
                                  <a:latin typeface="Cambria Math" panose="02040503050406030204" pitchFamily="18" charset="0"/>
                                </a:rPr>
                                <m:t>𝑘</m:t>
                              </m:r>
                            </m:sup>
                          </m:sSup>
                          <m:r>
                            <a:rPr lang="de-DE" sz="1600" b="0" i="1" smtClean="0">
                              <a:latin typeface="Cambria Math" panose="02040503050406030204" pitchFamily="18" charset="0"/>
                              <a:ea typeface="Cambria Math" panose="02040503050406030204" pitchFamily="18" charset="0"/>
                            </a:rPr>
                            <m:t>∈</m:t>
                          </m:r>
                          <m:d>
                            <m:dPr>
                              <m:ctrlPr>
                                <a:rPr lang="de-DE"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𝑑𝑡</m:t>
                              </m:r>
                            </m:e>
                          </m:d>
                        </m:sup>
                      </m:sSubSup>
                    </m:oMath>
                  </m:oMathPara>
                </a14:m>
                <a:endParaRPr lang="de-DE" sz="1600" dirty="0"/>
              </a:p>
            </p:txBody>
          </p:sp>
        </mc:Choice>
        <mc:Fallback xmlns="">
          <p:sp>
            <p:nvSpPr>
              <p:cNvPr id="76" name="Rectangle 75">
                <a:extLst>
                  <a:ext uri="{FF2B5EF4-FFF2-40B4-BE49-F238E27FC236}">
                    <a16:creationId xmlns:a16="http://schemas.microsoft.com/office/drawing/2014/main" id="{B78919DB-6C1B-7D45-B49D-ED8795BCE994}"/>
                  </a:ext>
                </a:extLst>
              </p:cNvPr>
              <p:cNvSpPr>
                <a:spLocks noRot="1" noChangeAspect="1" noMove="1" noResize="1" noEditPoints="1" noAdjustHandles="1" noChangeArrowheads="1" noChangeShapeType="1" noTextEdit="1"/>
              </p:cNvSpPr>
              <p:nvPr/>
            </p:nvSpPr>
            <p:spPr>
              <a:xfrm>
                <a:off x="4108930" y="2297889"/>
                <a:ext cx="3415550" cy="864917"/>
              </a:xfrm>
              <a:prstGeom prst="rect">
                <a:avLst/>
              </a:prstGeom>
              <a:blipFill>
                <a:blip r:embed="rId9"/>
                <a:stretch>
                  <a:fillRect t="-1429"/>
                </a:stretch>
              </a:blipFill>
            </p:spPr>
            <p:txBody>
              <a:bodyPr/>
              <a:lstStyle/>
              <a:p>
                <a:r>
                  <a:rPr lang="en-DE">
                    <a:noFill/>
                  </a:rPr>
                  <a:t> </a:t>
                </a:r>
              </a:p>
            </p:txBody>
          </p:sp>
        </mc:Fallback>
      </mc:AlternateContent>
      <p:cxnSp>
        <p:nvCxnSpPr>
          <p:cNvPr id="77" name="Straight Arrow Connector 76">
            <a:extLst>
              <a:ext uri="{FF2B5EF4-FFF2-40B4-BE49-F238E27FC236}">
                <a16:creationId xmlns:a16="http://schemas.microsoft.com/office/drawing/2014/main" id="{A8480774-5065-B349-AAA4-46A09E62A129}"/>
              </a:ext>
            </a:extLst>
          </p:cNvPr>
          <p:cNvCxnSpPr>
            <a:cxnSpLocks/>
            <a:stCxn id="69" idx="3"/>
            <a:endCxn id="71" idx="1"/>
          </p:cNvCxnSpPr>
          <p:nvPr/>
        </p:nvCxnSpPr>
        <p:spPr>
          <a:xfrm flipV="1">
            <a:off x="4246198" y="3106275"/>
            <a:ext cx="3361800" cy="52470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A11676-2176-5240-872F-995F9B51CA68}"/>
              </a:ext>
            </a:extLst>
          </p:cNvPr>
          <p:cNvCxnSpPr>
            <a:cxnSpLocks/>
            <a:stCxn id="69" idx="3"/>
            <a:endCxn id="72" idx="1"/>
          </p:cNvCxnSpPr>
          <p:nvPr/>
        </p:nvCxnSpPr>
        <p:spPr>
          <a:xfrm>
            <a:off x="4246198" y="3630979"/>
            <a:ext cx="3350139" cy="52981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0B25D2FD-E6E9-3442-A888-D76C013D9303}"/>
                  </a:ext>
                </a:extLst>
              </p:cNvPr>
              <p:cNvSpPr/>
              <p:nvPr/>
            </p:nvSpPr>
            <p:spPr>
              <a:xfrm>
                <a:off x="4088661" y="4148244"/>
                <a:ext cx="3415550" cy="864917"/>
              </a:xfrm>
              <a:prstGeom prst="rect">
                <a:avLst/>
              </a:prstGeom>
            </p:spPr>
            <p:txBody>
              <a:bodyPr wrap="none">
                <a:spAutoFit/>
              </a:bodyPr>
              <a:lstStyle/>
              <a:p>
                <a:pPr algn="ctr"/>
                <a:r>
                  <a:rPr lang="de-DE" sz="1600" dirty="0">
                    <a:latin typeface="Trebuchet MS" panose="020B0703020202090204" pitchFamily="34" charset="0"/>
                    <a:cs typeface="Calibri" panose="020F0502020204030204" pitchFamily="34" charset="0"/>
                  </a:rPr>
                  <a:t>Spikes</a:t>
                </a:r>
              </a:p>
              <a:p>
                <a:pPr algn="ctr"/>
                <a14:m>
                  <m:oMathPara xmlns:m="http://schemas.openxmlformats.org/officeDocument/2006/math">
                    <m:oMathParaPr>
                      <m:jc m:val="centerGroup"/>
                    </m:oMathParaPr>
                    <m:oMath xmlns:m="http://schemas.openxmlformats.org/officeDocument/2006/math">
                      <m:sSubSup>
                        <m:sSubSupPr>
                          <m:ctrlPr>
                            <a:rPr lang="de-DE" sz="1600" i="1" smtClean="0">
                              <a:latin typeface="Cambria Math" panose="02040503050406030204" pitchFamily="18" charset="0"/>
                            </a:rPr>
                          </m:ctrlPr>
                        </m:sSubSupPr>
                        <m:e>
                          <m:d>
                            <m:dPr>
                              <m:begChr m:val="{"/>
                              <m:endChr m:val="}"/>
                              <m:ctrlPr>
                                <a:rPr lang="de-DE" sz="1600" i="1">
                                  <a:latin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𝜆</m:t>
                              </m:r>
                              <m:r>
                                <a:rPr lang="en-US" sz="1600" i="1">
                                  <a:latin typeface="Cambria Math" panose="02040503050406030204" pitchFamily="18" charset="0"/>
                                </a:rPr>
                                <m:t>𝐺</m:t>
                              </m:r>
                              <m:sSub>
                                <m:sSubPr>
                                  <m:ctrlPr>
                                    <a:rPr lang="de-DE" sz="1600" i="1">
                                      <a:latin typeface="Cambria Math" panose="02040503050406030204" pitchFamily="18" charset="0"/>
                                    </a:rPr>
                                  </m:ctrlPr>
                                </m:sSubPr>
                                <m:e>
                                  <m:r>
                                    <a:rPr lang="de-DE" sz="1600" i="1">
                                      <a:latin typeface="Cambria Math" panose="02040503050406030204" pitchFamily="18" charset="0"/>
                                    </a:rPr>
                                    <m:t>𝐶</m:t>
                                  </m:r>
                                </m:e>
                                <m:sub>
                                  <m:acc>
                                    <m:accPr>
                                      <m:chr m:val="́"/>
                                      <m:ctrlPr>
                                        <a:rPr lang="de-DE" sz="1600" i="1">
                                          <a:latin typeface="Cambria Math" panose="02040503050406030204" pitchFamily="18" charset="0"/>
                                        </a:rPr>
                                      </m:ctrlPr>
                                    </m:accPr>
                                    <m:e>
                                      <m:r>
                                        <a:rPr lang="de-DE" sz="1600" i="1">
                                          <a:latin typeface="Cambria Math" panose="02040503050406030204" pitchFamily="18" charset="0"/>
                                        </a:rPr>
                                        <m:t>𝑛</m:t>
                                      </m:r>
                                    </m:e>
                                  </m:acc>
                                  <m:r>
                                    <a:rPr lang="de-DE" sz="1600" i="1">
                                      <a:latin typeface="Cambria Math" panose="02040503050406030204" pitchFamily="18" charset="0"/>
                                    </a:rPr>
                                    <m:t>𝑛</m:t>
                                  </m:r>
                                </m:sub>
                              </m:sSub>
                              <m:r>
                                <a:rPr lang="de-DE" sz="1600" b="0" i="1" smtClean="0">
                                  <a:latin typeface="Cambria Math" panose="02040503050406030204" pitchFamily="18" charset="0"/>
                                </a:rPr>
                                <m:t>𝛿</m:t>
                              </m:r>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de-DE" sz="1600" b="0" smtClean="0">
                                      <a:latin typeface="Cambria Math" panose="02040503050406030204" pitchFamily="18" charset="0"/>
                                    </a:rPr>
                                    <m:t>−</m:t>
                                  </m:r>
                                  <m:d>
                                    <m:dPr>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smtClean="0">
                                              <a:latin typeface="Cambria Math" panose="02040503050406030204" pitchFamily="18" charset="0"/>
                                            </a:rPr>
                                            <m:t>𝜏</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en-US" sz="1600" b="0" i="1" smtClean="0">
                                              <a:latin typeface="Cambria Math" panose="02040503050406030204" pitchFamily="18" charset="0"/>
                                            </a:rPr>
                                            <m:t>𝑛</m:t>
                                          </m:r>
                                        </m:sub>
                                      </m:sSub>
                                      <m:r>
                                        <a:rPr lang="de-DE" sz="1600" b="0" smtClean="0">
                                          <a:latin typeface="Cambria Math" panose="02040503050406030204" pitchFamily="18" charset="0"/>
                                        </a:rPr>
                                        <m:t>+</m:t>
                                      </m:r>
                                      <m:sSubSup>
                                        <m:sSubSupPr>
                                          <m:ctrlPr>
                                            <a:rPr lang="de-DE" sz="1600" i="1">
                                              <a:latin typeface="Cambria Math" panose="02040503050406030204" pitchFamily="18" charset="0"/>
                                            </a:rPr>
                                          </m:ctrlPr>
                                        </m:sSubSupPr>
                                        <m:e>
                                          <m:r>
                                            <a:rPr lang="de-DE" sz="1600" b="0" i="1" smtClean="0">
                                              <a:latin typeface="Cambria Math" panose="02040503050406030204" pitchFamily="18" charset="0"/>
                                            </a:rPr>
                                            <m:t>𝑡</m:t>
                                          </m:r>
                                        </m:e>
                                        <m:sub>
                                          <m:r>
                                            <a:rPr lang="de-DE" sz="1600" b="0" i="1" smtClean="0">
                                              <a:latin typeface="Cambria Math" panose="02040503050406030204" pitchFamily="18" charset="0"/>
                                            </a:rPr>
                                            <m:t>𝑖</m:t>
                                          </m:r>
                                        </m:sub>
                                        <m:sup>
                                          <m:r>
                                            <a:rPr lang="de-DE" sz="1600" b="0" i="1" smtClean="0">
                                              <a:latin typeface="Cambria Math" panose="02040503050406030204" pitchFamily="18" charset="0"/>
                                            </a:rPr>
                                            <m:t>𝑘</m:t>
                                          </m:r>
                                        </m:sup>
                                      </m:sSubSup>
                                    </m:e>
                                  </m:d>
                                </m:e>
                              </m:d>
                            </m:e>
                          </m:d>
                        </m:e>
                        <m:sub>
                          <m:r>
                            <a:rPr lang="de-DE" sz="1600" b="0" i="1" smtClean="0">
                              <a:latin typeface="Cambria Math" panose="02040503050406030204" pitchFamily="18" charset="0"/>
                            </a:rPr>
                            <m:t>𝑖</m:t>
                          </m:r>
                          <m:r>
                            <a:rPr lang="de-DE" sz="1600" b="0" i="1" smtClean="0">
                              <a:latin typeface="Cambria Math" panose="02040503050406030204" pitchFamily="18" charset="0"/>
                              <a:ea typeface="Cambria Math" panose="02040503050406030204" pitchFamily="18" charset="0"/>
                            </a:rPr>
                            <m:t>∈</m:t>
                          </m:r>
                          <m:d>
                            <m:dPr>
                              <m:begChr m:val="["/>
                              <m:endChr m:val="]"/>
                              <m:ctrlPr>
                                <a:rPr lang="de-DE" sz="160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𝑁</m:t>
                                  </m:r>
                                </m:e>
                                <m:sub>
                                  <m:r>
                                    <a:rPr lang="en-US" sz="1600" b="0" i="1" smtClean="0">
                                      <a:latin typeface="Cambria Math" panose="02040503050406030204" pitchFamily="18" charset="0"/>
                                    </a:rPr>
                                    <m:t>𝐼</m:t>
                                  </m:r>
                                </m:sub>
                              </m:sSub>
                            </m:e>
                          </m:d>
                        </m:sub>
                        <m:sup>
                          <m:sSup>
                            <m:sSupPr>
                              <m:ctrlPr>
                                <a:rPr lang="de-DE" sz="1600" i="1">
                                  <a:latin typeface="Cambria Math" panose="02040503050406030204" pitchFamily="18" charset="0"/>
                                </a:rPr>
                              </m:ctrlPr>
                            </m:sSupPr>
                            <m:e>
                              <m:r>
                                <a:rPr lang="de-DE" sz="1600" b="0" i="1" smtClean="0">
                                  <a:latin typeface="Cambria Math" panose="02040503050406030204" pitchFamily="18" charset="0"/>
                                </a:rPr>
                                <m:t>𝑡</m:t>
                              </m:r>
                            </m:e>
                            <m:sup>
                              <m:r>
                                <a:rPr lang="en-US" sz="1600" b="0" i="1" smtClean="0">
                                  <a:latin typeface="Cambria Math" panose="02040503050406030204" pitchFamily="18" charset="0"/>
                                </a:rPr>
                                <m:t>𝑘</m:t>
                              </m:r>
                            </m:sup>
                          </m:sSup>
                          <m:r>
                            <a:rPr lang="de-DE" sz="1600" b="0" i="1" smtClean="0">
                              <a:latin typeface="Cambria Math" panose="02040503050406030204" pitchFamily="18" charset="0"/>
                              <a:ea typeface="Cambria Math" panose="02040503050406030204" pitchFamily="18" charset="0"/>
                            </a:rPr>
                            <m:t>∈</m:t>
                          </m:r>
                          <m:d>
                            <m:dPr>
                              <m:ctrlPr>
                                <a:rPr lang="de-DE"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𝑑𝑡</m:t>
                              </m:r>
                            </m:e>
                          </m:d>
                        </m:sup>
                      </m:sSubSup>
                    </m:oMath>
                  </m:oMathPara>
                </a14:m>
                <a:endParaRPr lang="de-DE" sz="1600" dirty="0"/>
              </a:p>
            </p:txBody>
          </p:sp>
        </mc:Choice>
        <mc:Fallback xmlns="">
          <p:sp>
            <p:nvSpPr>
              <p:cNvPr id="79" name="Rectangle 78">
                <a:extLst>
                  <a:ext uri="{FF2B5EF4-FFF2-40B4-BE49-F238E27FC236}">
                    <a16:creationId xmlns:a16="http://schemas.microsoft.com/office/drawing/2014/main" id="{0B25D2FD-E6E9-3442-A888-D76C013D9303}"/>
                  </a:ext>
                </a:extLst>
              </p:cNvPr>
              <p:cNvSpPr>
                <a:spLocks noRot="1" noChangeAspect="1" noMove="1" noResize="1" noEditPoints="1" noAdjustHandles="1" noChangeArrowheads="1" noChangeShapeType="1" noTextEdit="1"/>
              </p:cNvSpPr>
              <p:nvPr/>
            </p:nvSpPr>
            <p:spPr>
              <a:xfrm>
                <a:off x="4088661" y="4148244"/>
                <a:ext cx="3415550" cy="864917"/>
              </a:xfrm>
              <a:prstGeom prst="rect">
                <a:avLst/>
              </a:prstGeom>
              <a:blipFill>
                <a:blip r:embed="rId10"/>
                <a:stretch>
                  <a:fillRect t="-1449"/>
                </a:stretch>
              </a:blipFill>
            </p:spPr>
            <p:txBody>
              <a:bodyPr/>
              <a:lstStyle/>
              <a:p>
                <a:r>
                  <a:rPr lang="en-DE">
                    <a:noFill/>
                  </a:rPr>
                  <a:t> </a:t>
                </a:r>
              </a:p>
            </p:txBody>
          </p:sp>
        </mc:Fallback>
      </mc:AlternateContent>
      <p:sp>
        <p:nvSpPr>
          <p:cNvPr id="80" name="Rectangle 79">
            <a:extLst>
              <a:ext uri="{FF2B5EF4-FFF2-40B4-BE49-F238E27FC236}">
                <a16:creationId xmlns:a16="http://schemas.microsoft.com/office/drawing/2014/main" id="{52AB062A-016E-8C4B-BB82-047F7410AFF4}"/>
              </a:ext>
            </a:extLst>
          </p:cNvPr>
          <p:cNvSpPr/>
          <p:nvPr/>
        </p:nvSpPr>
        <p:spPr>
          <a:xfrm>
            <a:off x="2093094" y="2155310"/>
            <a:ext cx="2255746" cy="707886"/>
          </a:xfrm>
          <a:prstGeom prst="rect">
            <a:avLst/>
          </a:prstGeom>
        </p:spPr>
        <p:txBody>
          <a:bodyPr wrap="none">
            <a:spAutoFit/>
          </a:bodyPr>
          <a:lstStyle/>
          <a:p>
            <a:pPr algn="ctr"/>
            <a:r>
              <a:rPr lang="en-US" sz="2000" dirty="0">
                <a:latin typeface="Trebuchet MS" panose="020B0703020202090204" pitchFamily="34" charset="0"/>
                <a:cs typeface="Calibri" panose="020F0502020204030204" pitchFamily="34" charset="0"/>
              </a:rPr>
              <a:t>NEST device </a:t>
            </a:r>
          </a:p>
          <a:p>
            <a:pPr algn="ctr"/>
            <a:r>
              <a:rPr lang="en-US" sz="2000" dirty="0">
                <a:latin typeface="Trebuchet MS" panose="020B0703020202090204" pitchFamily="34" charset="0"/>
                <a:cs typeface="Calibri" panose="020F0502020204030204" pitchFamily="34" charset="0"/>
              </a:rPr>
              <a:t>generating spikes </a:t>
            </a:r>
            <a:endParaRPr lang="en-DE" sz="2000" dirty="0">
              <a:latin typeface="Trebuchet MS" panose="020B0703020202090204" pitchFamily="34" charset="0"/>
            </a:endParaRPr>
          </a:p>
        </p:txBody>
      </p:sp>
      <p:sp>
        <p:nvSpPr>
          <p:cNvPr id="19" name="Titel 1">
            <a:extLst>
              <a:ext uri="{FF2B5EF4-FFF2-40B4-BE49-F238E27FC236}">
                <a16:creationId xmlns:a16="http://schemas.microsoft.com/office/drawing/2014/main" id="{88D54AC0-02E3-2944-A96F-953B3542045A}"/>
              </a:ext>
            </a:extLst>
          </p:cNvPr>
          <p:cNvSpPr>
            <a:spLocks noGrp="1"/>
          </p:cNvSpPr>
          <p:nvPr>
            <p:ph type="title"/>
          </p:nvPr>
        </p:nvSpPr>
        <p:spPr bwMode="auto">
          <a:xfrm>
            <a:off x="80338" y="576029"/>
            <a:ext cx="8665460" cy="379689"/>
          </a:xfrm>
        </p:spPr>
        <p:txBody>
          <a:bodyPr>
            <a:noAutofit/>
          </a:bodyPr>
          <a:lstStyle/>
          <a:p>
            <a:pPr algn="ctr">
              <a:defRPr/>
            </a:pPr>
            <a:r>
              <a:rPr lang="de-DE" sz="2400" i="1" dirty="0">
                <a:latin typeface="Trebuchet MS" panose="020B0703020202090204" pitchFamily="34" charset="0"/>
              </a:rPr>
              <a:t>TVB </a:t>
            </a:r>
            <a:r>
              <a:rPr lang="de-DE" sz="2400" i="1" dirty="0" err="1">
                <a:latin typeface="Trebuchet MS" panose="020B0703020202090204" pitchFamily="34" charset="0"/>
              </a:rPr>
              <a:t>to</a:t>
            </a:r>
            <a:r>
              <a:rPr lang="de-DE" sz="2400" i="1" dirty="0">
                <a:latin typeface="Trebuchet MS" panose="020B0703020202090204" pitchFamily="34" charset="0"/>
              </a:rPr>
              <a:t> NEST </a:t>
            </a:r>
            <a:r>
              <a:rPr lang="de-DE" sz="2400" i="1" dirty="0" err="1">
                <a:latin typeface="Trebuchet MS" panose="020B0703020202090204" pitchFamily="34" charset="0"/>
              </a:rPr>
              <a:t>coupling</a:t>
            </a:r>
            <a:r>
              <a:rPr lang="de-DE" sz="2400" i="1" dirty="0">
                <a:latin typeface="Trebuchet MS" panose="020B0703020202090204" pitchFamily="34" charset="0"/>
              </a:rPr>
              <a:t> via TVB “</a:t>
            </a:r>
            <a:r>
              <a:rPr lang="de-DE" sz="2400" i="1" dirty="0" err="1">
                <a:latin typeface="Trebuchet MS" panose="020B0703020202090204" pitchFamily="34" charset="0"/>
              </a:rPr>
              <a:t>proxy</a:t>
            </a:r>
            <a:r>
              <a:rPr lang="de-DE" sz="2400" i="1" dirty="0">
                <a:latin typeface="Trebuchet MS" panose="020B0703020202090204" pitchFamily="34" charset="0"/>
              </a:rPr>
              <a:t>” </a:t>
            </a:r>
            <a:r>
              <a:rPr lang="de-DE" sz="2400" i="1" dirty="0" err="1">
                <a:latin typeface="Trebuchet MS" panose="020B0703020202090204" pitchFamily="34" charset="0"/>
              </a:rPr>
              <a:t>nodes</a:t>
            </a:r>
            <a:r>
              <a:rPr lang="de-DE" sz="2400" i="1" dirty="0">
                <a:latin typeface="Trebuchet MS" panose="020B0703020202090204" pitchFamily="34" charset="0"/>
              </a:rPr>
              <a:t>: </a:t>
            </a:r>
            <a:r>
              <a:rPr lang="de-DE" sz="2400" i="1" dirty="0" err="1">
                <a:latin typeface="Trebuchet MS" panose="020B0703020202090204" pitchFamily="34" charset="0"/>
              </a:rPr>
              <a:t>spike</a:t>
            </a:r>
            <a:r>
              <a:rPr lang="de-DE" sz="2400" i="1" dirty="0">
                <a:latin typeface="Trebuchet MS" panose="020B0703020202090204" pitchFamily="34" charset="0"/>
              </a:rPr>
              <a:t> rate</a:t>
            </a:r>
          </a:p>
        </p:txBody>
      </p:sp>
      <p:sp>
        <p:nvSpPr>
          <p:cNvPr id="20" name="Titel 1">
            <a:extLst>
              <a:ext uri="{FF2B5EF4-FFF2-40B4-BE49-F238E27FC236}">
                <a16:creationId xmlns:a16="http://schemas.microsoft.com/office/drawing/2014/main" id="{A7942329-20F9-4742-BF7A-0C791A4457FC}"/>
              </a:ext>
            </a:extLst>
          </p:cNvPr>
          <p:cNvSpPr txBox="1">
            <a:spLocks/>
          </p:cNvSpPr>
          <p:nvPr/>
        </p:nvSpPr>
        <p:spPr bwMode="auto">
          <a:xfrm>
            <a:off x="-95428" y="-205197"/>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pic>
        <p:nvPicPr>
          <p:cNvPr id="21" name="Picture 2">
            <a:extLst>
              <a:ext uri="{FF2B5EF4-FFF2-40B4-BE49-F238E27FC236}">
                <a16:creationId xmlns:a16="http://schemas.microsoft.com/office/drawing/2014/main" id="{668C2723-DDF9-5B4C-AEC2-B4C5F57CD8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3094" y="1138161"/>
            <a:ext cx="1246701" cy="525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86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 name="Rectangle 51">
            <a:extLst>
              <a:ext uri="{FF2B5EF4-FFF2-40B4-BE49-F238E27FC236}">
                <a16:creationId xmlns:a16="http://schemas.microsoft.com/office/drawing/2014/main" id="{06517527-B07F-D242-B4C0-E28DEAFDBC05}"/>
              </a:ext>
            </a:extLst>
          </p:cNvPr>
          <p:cNvSpPr/>
          <p:nvPr/>
        </p:nvSpPr>
        <p:spPr>
          <a:xfrm>
            <a:off x="-1" y="982706"/>
            <a:ext cx="2040462" cy="4037316"/>
          </a:xfrm>
          <a:prstGeom prst="rect">
            <a:avLst/>
          </a:prstGeom>
          <a:solidFill>
            <a:srgbClr val="00B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63">
            <a:extLst>
              <a:ext uri="{FF2B5EF4-FFF2-40B4-BE49-F238E27FC236}">
                <a16:creationId xmlns:a16="http://schemas.microsoft.com/office/drawing/2014/main" id="{8B411488-CDAE-F34C-A32B-866D4755FE9D}"/>
              </a:ext>
            </a:extLst>
          </p:cNvPr>
          <p:cNvSpPr/>
          <p:nvPr/>
        </p:nvSpPr>
        <p:spPr>
          <a:xfrm>
            <a:off x="2195736" y="982706"/>
            <a:ext cx="7056784" cy="4037316"/>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C05ABB5-14ED-9242-9779-6C44A66A0EBA}"/>
                  </a:ext>
                </a:extLst>
              </p:cNvPr>
              <p:cNvSpPr/>
              <p:nvPr/>
            </p:nvSpPr>
            <p:spPr>
              <a:xfrm>
                <a:off x="7440962" y="1121116"/>
                <a:ext cx="1661404" cy="3678775"/>
              </a:xfrm>
              <a:prstGeom prst="roundRect">
                <a:avLst/>
              </a:prstGeom>
              <a:solidFill>
                <a:srgbClr val="FF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b="1" dirty="0">
                    <a:solidFill>
                      <a:srgbClr val="C00000"/>
                    </a:solidFill>
                    <a:latin typeface="Trebuchet MS" panose="020B0703020202090204" pitchFamily="34" charset="0"/>
                  </a:rPr>
                  <a:t>NEST </a:t>
                </a:r>
              </a:p>
              <a:p>
                <a:pPr algn="ctr"/>
                <a:r>
                  <a:rPr lang="de-DE" sz="2000" b="1" dirty="0" err="1">
                    <a:solidFill>
                      <a:srgbClr val="C00000"/>
                    </a:solidFill>
                    <a:latin typeface="Trebuchet MS" panose="020B0703020202090204" pitchFamily="34" charset="0"/>
                  </a:rPr>
                  <a:t>Spiking</a:t>
                </a:r>
                <a:r>
                  <a:rPr lang="de-DE" sz="2000" b="1" dirty="0">
                    <a:solidFill>
                      <a:srgbClr val="C00000"/>
                    </a:solidFill>
                    <a:latin typeface="Trebuchet MS" panose="020B0703020202090204" pitchFamily="34" charset="0"/>
                  </a:rPr>
                  <a:t> Network </a:t>
                </a:r>
                <a:r>
                  <a:rPr lang="de-DE" sz="2000" b="1" dirty="0" err="1">
                    <a:solidFill>
                      <a:srgbClr val="C00000"/>
                    </a:solidFill>
                    <a:latin typeface="Trebuchet MS" panose="020B0703020202090204" pitchFamily="34" charset="0"/>
                  </a:rPr>
                  <a:t>node</a:t>
                </a:r>
                <a:r>
                  <a:rPr lang="de-DE" sz="2000" b="1" dirty="0">
                    <a:solidFill>
                      <a:srgbClr val="C00000"/>
                    </a:solidFill>
                    <a:latin typeface="Trebuchet MS" panose="020B0703020202090204" pitchFamily="34" charset="0"/>
                  </a:rPr>
                  <a:t> </a:t>
                </a:r>
                <a14:m>
                  <m:oMath xmlns:m="http://schemas.openxmlformats.org/officeDocument/2006/math">
                    <m:r>
                      <a:rPr lang="de-DE" sz="2000" b="1" i="1">
                        <a:solidFill>
                          <a:srgbClr val="C00000"/>
                        </a:solidFill>
                        <a:latin typeface="Cambria Math" panose="02040503050406030204" pitchFamily="18" charset="0"/>
                      </a:rPr>
                      <m:t>𝒏</m:t>
                    </m:r>
                  </m:oMath>
                </a14:m>
                <a:endParaRPr lang="de-DE" sz="2000" b="1" dirty="0">
                  <a:solidFill>
                    <a:srgbClr val="C00000"/>
                  </a:solidFill>
                  <a:latin typeface="Trebuchet MS" panose="020B0703020202090204" pitchFamily="34" charset="0"/>
                </a:endParaRPr>
              </a:p>
            </p:txBody>
          </p:sp>
        </mc:Choice>
        <mc:Fallback xmlns="">
          <p:sp>
            <p:nvSpPr>
              <p:cNvPr id="65" name="Rounded Rectangle 64">
                <a:extLst>
                  <a:ext uri="{FF2B5EF4-FFF2-40B4-BE49-F238E27FC236}">
                    <a16:creationId xmlns:a16="http://schemas.microsoft.com/office/drawing/2014/main" id="{6C05ABB5-14ED-9242-9779-6C44A66A0EBA}"/>
                  </a:ext>
                </a:extLst>
              </p:cNvPr>
              <p:cNvSpPr>
                <a:spLocks noRot="1" noChangeAspect="1" noMove="1" noResize="1" noEditPoints="1" noAdjustHandles="1" noChangeArrowheads="1" noChangeShapeType="1" noTextEdit="1"/>
              </p:cNvSpPr>
              <p:nvPr/>
            </p:nvSpPr>
            <p:spPr>
              <a:xfrm>
                <a:off x="7440962" y="1121116"/>
                <a:ext cx="1661404" cy="3678775"/>
              </a:xfrm>
              <a:prstGeom prst="roundRect">
                <a:avLst/>
              </a:prstGeom>
              <a:blipFill>
                <a:blip r:embed="rId3"/>
                <a:stretch>
                  <a:fillRect/>
                </a:stretch>
              </a:blipFill>
              <a:ln w="63500">
                <a:solidFill>
                  <a:srgbClr val="C00000"/>
                </a:solidFill>
              </a:ln>
            </p:spPr>
            <p:txBody>
              <a:bodyPr/>
              <a:lstStyle/>
              <a:p>
                <a:r>
                  <a:rPr lang="en-DE">
                    <a:noFill/>
                  </a:rPr>
                  <a:t> </a:t>
                </a:r>
              </a:p>
            </p:txBody>
          </p:sp>
        </mc:Fallback>
      </mc:AlternateContent>
      <p:pic>
        <p:nvPicPr>
          <p:cNvPr id="67" name="Picture 66">
            <a:extLst>
              <a:ext uri="{FF2B5EF4-FFF2-40B4-BE49-F238E27FC236}">
                <a16:creationId xmlns:a16="http://schemas.microsoft.com/office/drawing/2014/main" id="{D1577F01-F1EC-4C44-8800-8218E4893523}"/>
              </a:ext>
            </a:extLst>
          </p:cNvPr>
          <p:cNvPicPr>
            <a:picLocks noChangeAspect="1"/>
          </p:cNvPicPr>
          <p:nvPr/>
        </p:nvPicPr>
        <p:blipFill>
          <a:blip r:embed="rId4"/>
          <a:stretch>
            <a:fillRect/>
          </a:stretch>
        </p:blipFill>
        <p:spPr>
          <a:xfrm>
            <a:off x="2321214" y="1091164"/>
            <a:ext cx="1187785" cy="426639"/>
          </a:xfrm>
          <a:prstGeom prst="rect">
            <a:avLst/>
          </a:prstGeom>
        </p:spPr>
      </p:pic>
      <p:pic>
        <p:nvPicPr>
          <p:cNvPr id="68" name="Picture 67">
            <a:extLst>
              <a:ext uri="{FF2B5EF4-FFF2-40B4-BE49-F238E27FC236}">
                <a16:creationId xmlns:a16="http://schemas.microsoft.com/office/drawing/2014/main" id="{DC9F5029-42FB-344B-B93E-238D48BAAA2E}"/>
              </a:ext>
            </a:extLst>
          </p:cNvPr>
          <p:cNvPicPr>
            <a:picLocks noChangeAspect="1"/>
          </p:cNvPicPr>
          <p:nvPr/>
        </p:nvPicPr>
        <p:blipFill>
          <a:blip r:embed="rId5"/>
          <a:stretch>
            <a:fillRect/>
          </a:stretch>
        </p:blipFill>
        <p:spPr bwMode="auto">
          <a:xfrm>
            <a:off x="80338" y="1121116"/>
            <a:ext cx="869146" cy="479561"/>
          </a:xfrm>
          <a:prstGeom prst="rect">
            <a:avLst/>
          </a:prstGeom>
        </p:spPr>
      </p:pic>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97D1343D-E3F6-F448-B30F-65DC9EEF38F6}"/>
                  </a:ext>
                </a:extLst>
              </p:cNvPr>
              <p:cNvSpPr/>
              <p:nvPr/>
            </p:nvSpPr>
            <p:spPr>
              <a:xfrm>
                <a:off x="2483768" y="2934626"/>
                <a:ext cx="2050462" cy="1392706"/>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rebuchet MS" panose="020B0703020202090204" pitchFamily="34" charset="0"/>
                    <a:cs typeface="Calibri" panose="020F0502020204030204" pitchFamily="34" charset="0"/>
                  </a:rPr>
                  <a:t>“TVB proxy node”,</a:t>
                </a:r>
              </a:p>
              <a:p>
                <a:pPr algn="ctr"/>
                <a:r>
                  <a:rPr lang="en-US" sz="1600" dirty="0">
                    <a:solidFill>
                      <a:schemeClr val="tx1"/>
                    </a:solidFill>
                    <a:latin typeface="Trebuchet MS" panose="020B0703020202090204" pitchFamily="34" charset="0"/>
                    <a:cs typeface="Calibri" panose="020F0502020204030204" pitchFamily="34" charset="0"/>
                  </a:rPr>
                  <a:t>mirroring </a:t>
                </a:r>
              </a:p>
              <a:p>
                <a:pPr algn="ctr"/>
                <a:r>
                  <a:rPr lang="en-US" sz="1600" dirty="0">
                    <a:solidFill>
                      <a:schemeClr val="tx1"/>
                    </a:solidFill>
                    <a:latin typeface="Trebuchet MS" panose="020B0703020202090204" pitchFamily="34" charset="0"/>
                    <a:cs typeface="Calibri" panose="020F0502020204030204" pitchFamily="34" charset="0"/>
                  </a:rPr>
                  <a:t>TVB MF node </a:t>
                </a:r>
              </a:p>
              <a:p>
                <a:pPr algn="ctr"/>
                <a:r>
                  <a:rPr lang="en-US" sz="1600" dirty="0">
                    <a:solidFill>
                      <a:schemeClr val="tx1"/>
                    </a:solidFill>
                    <a:latin typeface="Trebuchet MS" panose="020B0703020202090204" pitchFamily="34" charset="0"/>
                    <a:cs typeface="Calibri" panose="020F0502020204030204" pitchFamily="34" charset="0"/>
                  </a:rPr>
                  <a:t>spike rate</a:t>
                </a:r>
                <a:endParaRPr lang="en-US" sz="1600" i="0" dirty="0">
                  <a:solidFill>
                    <a:schemeClr val="tx1"/>
                  </a:solidFill>
                  <a:latin typeface="Trebuchet MS" panose="020B0703020202090204" pitchFamily="34" charset="0"/>
                </a:endParaRPr>
              </a:p>
              <a:p>
                <a:pPr algn="ctr"/>
                <a14:m>
                  <m:oMathPara xmlns:m="http://schemas.openxmlformats.org/officeDocument/2006/math">
                    <m:oMathParaPr>
                      <m:jc m:val="centerGroup"/>
                    </m:oMathParaPr>
                    <m:oMath xmlns:m="http://schemas.openxmlformats.org/officeDocument/2006/math">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𝑁</m:t>
                          </m:r>
                        </m:e>
                        <m:sub>
                          <m:r>
                            <a:rPr lang="de-DE" sz="1600" b="0" i="1" smtClean="0">
                              <a:solidFill>
                                <a:schemeClr val="tx1"/>
                              </a:solidFill>
                              <a:latin typeface="Cambria Math" panose="02040503050406030204" pitchFamily="18" charset="0"/>
                            </a:rPr>
                            <m:t>𝐸</m:t>
                          </m:r>
                        </m:sub>
                      </m:sSub>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𝑅</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r>
                            <a:rPr lang="de-DE" sz="1600" b="0" i="1" smtClean="0">
                              <a:solidFill>
                                <a:schemeClr val="tx1"/>
                              </a:solidFill>
                              <a:latin typeface="Cambria Math" panose="02040503050406030204" pitchFamily="18" charset="0"/>
                            </a:rPr>
                            <m:t> </m:t>
                          </m:r>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oMath>
                  </m:oMathPara>
                </a14:m>
                <a:endParaRPr lang="de-DE" sz="1600" dirty="0">
                  <a:solidFill>
                    <a:schemeClr val="tx1"/>
                  </a:solidFill>
                </a:endParaRPr>
              </a:p>
            </p:txBody>
          </p:sp>
        </mc:Choice>
        <mc:Fallback xmlns="">
          <p:sp>
            <p:nvSpPr>
              <p:cNvPr id="69" name="Rounded Rectangle 68">
                <a:extLst>
                  <a:ext uri="{FF2B5EF4-FFF2-40B4-BE49-F238E27FC236}">
                    <a16:creationId xmlns:a16="http://schemas.microsoft.com/office/drawing/2014/main" id="{97D1343D-E3F6-F448-B30F-65DC9EEF38F6}"/>
                  </a:ext>
                </a:extLst>
              </p:cNvPr>
              <p:cNvSpPr>
                <a:spLocks noRot="1" noChangeAspect="1" noMove="1" noResize="1" noEditPoints="1" noAdjustHandles="1" noChangeArrowheads="1" noChangeShapeType="1" noTextEdit="1"/>
              </p:cNvSpPr>
              <p:nvPr/>
            </p:nvSpPr>
            <p:spPr>
              <a:xfrm>
                <a:off x="2483768" y="2934626"/>
                <a:ext cx="2050462" cy="1392706"/>
              </a:xfrm>
              <a:prstGeom prst="roundRect">
                <a:avLst/>
              </a:prstGeom>
              <a:blipFill>
                <a:blip r:embed="rId6"/>
                <a:stretch>
                  <a:fillRect b="-1802"/>
                </a:stretch>
              </a:blipFill>
              <a:ln>
                <a:noFill/>
              </a:ln>
            </p:spPr>
            <p:txBody>
              <a:bodyPr/>
              <a:lstStyle/>
              <a:p>
                <a:r>
                  <a:rPr lang="en-DE">
                    <a:noFill/>
                  </a:rPr>
                  <a:t> </a:t>
                </a:r>
              </a:p>
            </p:txBody>
          </p:sp>
        </mc:Fallback>
      </mc:AlternateContent>
      <p:sp>
        <p:nvSpPr>
          <p:cNvPr id="71" name="Rounded Rectangle 70">
            <a:extLst>
              <a:ext uri="{FF2B5EF4-FFF2-40B4-BE49-F238E27FC236}">
                <a16:creationId xmlns:a16="http://schemas.microsoft.com/office/drawing/2014/main" id="{646F6F65-773F-9D4B-AF40-7663F3D20A3F}"/>
              </a:ext>
            </a:extLst>
          </p:cNvPr>
          <p:cNvSpPr/>
          <p:nvPr/>
        </p:nvSpPr>
        <p:spPr>
          <a:xfrm>
            <a:off x="7607998" y="2612261"/>
            <a:ext cx="1332453" cy="988027"/>
          </a:xfrm>
          <a:prstGeom prst="roundRect">
            <a:avLst/>
          </a:prstGeom>
          <a:pattFill prst="pct90">
            <a:fgClr>
              <a:srgbClr val="00B0F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i="1" dirty="0">
                <a:solidFill>
                  <a:schemeClr val="tx1"/>
                </a:solidFill>
                <a:latin typeface="Trebuchet MS" panose="020B0703020202090204" pitchFamily="34" charset="0"/>
              </a:rPr>
              <a:t>E</a:t>
            </a:r>
          </a:p>
        </p:txBody>
      </p:sp>
      <p:sp>
        <p:nvSpPr>
          <p:cNvPr id="72" name="Rounded Rectangle 71">
            <a:extLst>
              <a:ext uri="{FF2B5EF4-FFF2-40B4-BE49-F238E27FC236}">
                <a16:creationId xmlns:a16="http://schemas.microsoft.com/office/drawing/2014/main" id="{B20C870F-2839-E044-915F-8CADCAB4BA7D}"/>
              </a:ext>
            </a:extLst>
          </p:cNvPr>
          <p:cNvSpPr/>
          <p:nvPr/>
        </p:nvSpPr>
        <p:spPr>
          <a:xfrm>
            <a:off x="7596337" y="3666780"/>
            <a:ext cx="1350754" cy="988027"/>
          </a:xfrm>
          <a:prstGeom prst="roundRect">
            <a:avLst/>
          </a:prstGeom>
          <a:pattFill prst="pct90">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Inhibitory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i="1" dirty="0">
                <a:solidFill>
                  <a:schemeClr val="tx1"/>
                </a:solidFill>
                <a:latin typeface="Trebuchet MS" panose="020B0703020202090204" pitchFamily="34" charset="0"/>
              </a:rPr>
              <a:t>I</a:t>
            </a:r>
          </a:p>
        </p:txBody>
      </p:sp>
      <mc:AlternateContent xmlns:mc="http://schemas.openxmlformats.org/markup-compatibility/2006" xmlns:a14="http://schemas.microsoft.com/office/drawing/2010/main">
        <mc:Choice Requires="a14">
          <p:sp>
            <p:nvSpPr>
              <p:cNvPr id="73" name="Rounded Rectangle 72">
                <a:extLst>
                  <a:ext uri="{FF2B5EF4-FFF2-40B4-BE49-F238E27FC236}">
                    <a16:creationId xmlns:a16="http://schemas.microsoft.com/office/drawing/2014/main" id="{E04C3365-53B7-D045-9B70-BBB66BFCD224}"/>
                  </a:ext>
                </a:extLst>
              </p:cNvPr>
              <p:cNvSpPr/>
              <p:nvPr/>
            </p:nvSpPr>
            <p:spPr>
              <a:xfrm>
                <a:off x="106775" y="1769188"/>
                <a:ext cx="1807364" cy="2878941"/>
              </a:xfrm>
              <a:prstGeom prst="roundRect">
                <a:avLst/>
              </a:prstGeom>
              <a:solidFill>
                <a:srgbClr val="00B05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rgbClr val="00B050"/>
                    </a:solidFill>
                    <a:latin typeface="Trebuchet MS" panose="020B0703020202090204" pitchFamily="34" charset="0"/>
                    <a:cs typeface="Calibri" panose="020F0502020204030204" pitchFamily="34" charset="0"/>
                  </a:rPr>
                  <a:t>TVB </a:t>
                </a:r>
              </a:p>
              <a:p>
                <a:pPr algn="ctr"/>
                <a:r>
                  <a:rPr lang="en-US" sz="2000" b="1" dirty="0">
                    <a:solidFill>
                      <a:srgbClr val="00B050"/>
                    </a:solidFill>
                    <a:latin typeface="Trebuchet MS" panose="020B0703020202090204" pitchFamily="34" charset="0"/>
                    <a:cs typeface="Calibri" panose="020F0502020204030204" pitchFamily="34" charset="0"/>
                  </a:rPr>
                  <a:t>Mean Field node </a:t>
                </a:r>
                <a14:m>
                  <m:oMath xmlns:m="http://schemas.openxmlformats.org/officeDocument/2006/math">
                    <m:acc>
                      <m:accPr>
                        <m:chr m:val="́"/>
                        <m:ctrlPr>
                          <a:rPr lang="de-DE" sz="2000" b="1" i="1">
                            <a:solidFill>
                              <a:srgbClr val="00B050"/>
                            </a:solidFill>
                            <a:latin typeface="Cambria Math" panose="02040503050406030204" pitchFamily="18" charset="0"/>
                          </a:rPr>
                        </m:ctrlPr>
                      </m:accPr>
                      <m:e>
                        <m:r>
                          <a:rPr lang="de-DE" sz="2000" b="1" i="1">
                            <a:solidFill>
                              <a:srgbClr val="00B050"/>
                            </a:solidFill>
                            <a:latin typeface="Cambria Math" panose="02040503050406030204" pitchFamily="18" charset="0"/>
                          </a:rPr>
                          <m:t>𝒏</m:t>
                        </m:r>
                      </m:e>
                    </m:acc>
                  </m:oMath>
                </a14:m>
                <a:endParaRPr lang="en-US" sz="2000" b="1" dirty="0">
                  <a:solidFill>
                    <a:srgbClr val="00B050"/>
                  </a:solidFill>
                  <a:latin typeface="Trebuchet MS" panose="020B0703020202090204" pitchFamily="34" charset="0"/>
                  <a:cs typeface="Calibri" panose="020F0502020204030204" pitchFamily="34" charset="0"/>
                </a:endParaRPr>
              </a:p>
            </p:txBody>
          </p:sp>
        </mc:Choice>
        <mc:Fallback xmlns="">
          <p:sp>
            <p:nvSpPr>
              <p:cNvPr id="73" name="Rounded Rectangle 72">
                <a:extLst>
                  <a:ext uri="{FF2B5EF4-FFF2-40B4-BE49-F238E27FC236}">
                    <a16:creationId xmlns:a16="http://schemas.microsoft.com/office/drawing/2014/main" id="{E04C3365-53B7-D045-9B70-BBB66BFCD224}"/>
                  </a:ext>
                </a:extLst>
              </p:cNvPr>
              <p:cNvSpPr>
                <a:spLocks noRot="1" noChangeAspect="1" noMove="1" noResize="1" noEditPoints="1" noAdjustHandles="1" noChangeArrowheads="1" noChangeShapeType="1" noTextEdit="1"/>
              </p:cNvSpPr>
              <p:nvPr/>
            </p:nvSpPr>
            <p:spPr>
              <a:xfrm>
                <a:off x="106775" y="1769188"/>
                <a:ext cx="1807364" cy="2878941"/>
              </a:xfrm>
              <a:prstGeom prst="roundRect">
                <a:avLst/>
              </a:prstGeom>
              <a:blipFill>
                <a:blip r:embed="rId7"/>
                <a:stretch>
                  <a:fillRect/>
                </a:stretch>
              </a:blipFill>
              <a:ln w="63500">
                <a:solidFill>
                  <a:srgbClr val="00B050"/>
                </a:solid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4" name="Rounded Rectangle 73">
                <a:extLst>
                  <a:ext uri="{FF2B5EF4-FFF2-40B4-BE49-F238E27FC236}">
                    <a16:creationId xmlns:a16="http://schemas.microsoft.com/office/drawing/2014/main" id="{D238230B-4872-AA42-9E4C-A47B5BE8AF3F}"/>
                  </a:ext>
                </a:extLst>
              </p:cNvPr>
              <p:cNvSpPr/>
              <p:nvPr/>
            </p:nvSpPr>
            <p:spPr>
              <a:xfrm>
                <a:off x="203549" y="2911505"/>
                <a:ext cx="1632148" cy="14389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a:solidFill>
                      <a:schemeClr val="tx1"/>
                    </a:solidFill>
                    <a:latin typeface="Trebuchet MS" panose="020B0703020202090204" pitchFamily="34" charset="0"/>
                  </a:rPr>
                  <a:t>rate</a:t>
                </a: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𝑅</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oMath>
                  </m:oMathPara>
                </a14:m>
                <a:endParaRPr lang="de-DE" sz="1600" dirty="0">
                  <a:solidFill>
                    <a:srgbClr val="00B050"/>
                  </a:solidFill>
                </a:endParaRPr>
              </a:p>
            </p:txBody>
          </p:sp>
        </mc:Choice>
        <mc:Fallback xmlns="">
          <p:sp>
            <p:nvSpPr>
              <p:cNvPr id="74" name="Rounded Rectangle 73">
                <a:extLst>
                  <a:ext uri="{FF2B5EF4-FFF2-40B4-BE49-F238E27FC236}">
                    <a16:creationId xmlns:a16="http://schemas.microsoft.com/office/drawing/2014/main" id="{D238230B-4872-AA42-9E4C-A47B5BE8AF3F}"/>
                  </a:ext>
                </a:extLst>
              </p:cNvPr>
              <p:cNvSpPr>
                <a:spLocks noRot="1" noChangeAspect="1" noMove="1" noResize="1" noEditPoints="1" noAdjustHandles="1" noChangeArrowheads="1" noChangeShapeType="1" noTextEdit="1"/>
              </p:cNvSpPr>
              <p:nvPr/>
            </p:nvSpPr>
            <p:spPr>
              <a:xfrm>
                <a:off x="203549" y="2911505"/>
                <a:ext cx="1632148" cy="1438948"/>
              </a:xfrm>
              <a:prstGeom prst="roundRect">
                <a:avLst/>
              </a:prstGeom>
              <a:blipFill>
                <a:blip r:embed="rId8"/>
                <a:stretch>
                  <a:fillRect/>
                </a:stretch>
              </a:blipFill>
              <a:ln>
                <a:noFill/>
              </a:ln>
            </p:spPr>
            <p:txBody>
              <a:bodyPr/>
              <a:lstStyle/>
              <a:p>
                <a:r>
                  <a:rPr lang="en-DE">
                    <a:noFill/>
                  </a:rPr>
                  <a:t> </a:t>
                </a:r>
              </a:p>
            </p:txBody>
          </p:sp>
        </mc:Fallback>
      </mc:AlternateContent>
      <p:cxnSp>
        <p:nvCxnSpPr>
          <p:cNvPr id="75" name="Straight Arrow Connector 74">
            <a:extLst>
              <a:ext uri="{FF2B5EF4-FFF2-40B4-BE49-F238E27FC236}">
                <a16:creationId xmlns:a16="http://schemas.microsoft.com/office/drawing/2014/main" id="{8D0109C0-F93B-094B-978F-E8EDC988C5FA}"/>
              </a:ext>
            </a:extLst>
          </p:cNvPr>
          <p:cNvCxnSpPr>
            <a:cxnSpLocks/>
            <a:stCxn id="74" idx="3"/>
            <a:endCxn id="69" idx="1"/>
          </p:cNvCxnSpPr>
          <p:nvPr/>
        </p:nvCxnSpPr>
        <p:spPr>
          <a:xfrm>
            <a:off x="1835697" y="3630979"/>
            <a:ext cx="64807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B78919DB-6C1B-7D45-B49D-ED8795BCE994}"/>
                  </a:ext>
                </a:extLst>
              </p:cNvPr>
              <p:cNvSpPr/>
              <p:nvPr/>
            </p:nvSpPr>
            <p:spPr>
              <a:xfrm>
                <a:off x="4558490" y="2286710"/>
                <a:ext cx="2851806" cy="864917"/>
              </a:xfrm>
              <a:prstGeom prst="rect">
                <a:avLst/>
              </a:prstGeom>
            </p:spPr>
            <p:txBody>
              <a:bodyPr wrap="none">
                <a:spAutoFit/>
              </a:bodyPr>
              <a:lstStyle/>
              <a:p>
                <a:pPr algn="ctr"/>
                <a:r>
                  <a:rPr lang="de-DE" sz="1600" dirty="0">
                    <a:latin typeface="Trebuchet MS" panose="020B0703020202090204" pitchFamily="34" charset="0"/>
                    <a:cs typeface="Calibri" panose="020F0502020204030204" pitchFamily="34" charset="0"/>
                  </a:rPr>
                  <a:t>Spikes</a:t>
                </a:r>
              </a:p>
              <a:p>
                <a:pPr algn="ctr"/>
                <a14:m>
                  <m:oMathPara xmlns:m="http://schemas.openxmlformats.org/officeDocument/2006/math">
                    <m:oMathParaPr>
                      <m:jc m:val="centerGroup"/>
                    </m:oMathParaPr>
                    <m:oMath xmlns:m="http://schemas.openxmlformats.org/officeDocument/2006/math">
                      <m:sSubSup>
                        <m:sSubSupPr>
                          <m:ctrlPr>
                            <a:rPr lang="de-DE" sz="1600" i="1" smtClean="0">
                              <a:latin typeface="Cambria Math" panose="02040503050406030204" pitchFamily="18" charset="0"/>
                            </a:rPr>
                          </m:ctrlPr>
                        </m:sSubSupPr>
                        <m:e>
                          <m:d>
                            <m:dPr>
                              <m:begChr m:val="{"/>
                              <m:endChr m:val="}"/>
                              <m:ctrlPr>
                                <a:rPr lang="de-DE" sz="1600" i="1">
                                  <a:latin typeface="Cambria Math" panose="02040503050406030204" pitchFamily="18" charset="0"/>
                                </a:rPr>
                              </m:ctrlPr>
                            </m:dPr>
                            <m:e>
                              <m:r>
                                <a:rPr lang="de-DE" sz="1600" b="0" i="1" smtClean="0">
                                  <a:latin typeface="Cambria Math" panose="02040503050406030204" pitchFamily="18" charset="0"/>
                                </a:rPr>
                                <m:t>𝛿</m:t>
                              </m:r>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de-DE" sz="1600" b="0" smtClean="0">
                                      <a:latin typeface="Cambria Math" panose="02040503050406030204" pitchFamily="18" charset="0"/>
                                    </a:rPr>
                                    <m:t>−</m:t>
                                  </m:r>
                                  <m:d>
                                    <m:dPr>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smtClean="0">
                                              <a:latin typeface="Cambria Math" panose="02040503050406030204" pitchFamily="18" charset="0"/>
                                            </a:rPr>
                                            <m:t>𝜏</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en-US" sz="1600" b="0" i="1" smtClean="0">
                                              <a:latin typeface="Cambria Math" panose="02040503050406030204" pitchFamily="18" charset="0"/>
                                            </a:rPr>
                                            <m:t>𝑛</m:t>
                                          </m:r>
                                        </m:sub>
                                      </m:sSub>
                                      <m:r>
                                        <a:rPr lang="de-DE" sz="1600" b="0" smtClean="0">
                                          <a:latin typeface="Cambria Math" panose="02040503050406030204" pitchFamily="18" charset="0"/>
                                        </a:rPr>
                                        <m:t>+</m:t>
                                      </m:r>
                                      <m:sSubSup>
                                        <m:sSubSupPr>
                                          <m:ctrlPr>
                                            <a:rPr lang="de-DE" sz="1600" i="1">
                                              <a:latin typeface="Cambria Math" panose="02040503050406030204" pitchFamily="18" charset="0"/>
                                            </a:rPr>
                                          </m:ctrlPr>
                                        </m:sSubSupPr>
                                        <m:e>
                                          <m:r>
                                            <a:rPr lang="de-DE" sz="1600" b="0" i="1" smtClean="0">
                                              <a:latin typeface="Cambria Math" panose="02040503050406030204" pitchFamily="18" charset="0"/>
                                            </a:rPr>
                                            <m:t>𝑡</m:t>
                                          </m:r>
                                        </m:e>
                                        <m:sub>
                                          <m:r>
                                            <a:rPr lang="de-DE" sz="1600" b="0" i="1" smtClean="0">
                                              <a:latin typeface="Cambria Math" panose="02040503050406030204" pitchFamily="18" charset="0"/>
                                            </a:rPr>
                                            <m:t>𝑖</m:t>
                                          </m:r>
                                        </m:sub>
                                        <m:sup>
                                          <m:r>
                                            <a:rPr lang="de-DE" sz="1600" b="0" i="1" smtClean="0">
                                              <a:latin typeface="Cambria Math" panose="02040503050406030204" pitchFamily="18" charset="0"/>
                                            </a:rPr>
                                            <m:t>𝑘</m:t>
                                          </m:r>
                                        </m:sup>
                                      </m:sSubSup>
                                    </m:e>
                                  </m:d>
                                </m:e>
                              </m:d>
                            </m:e>
                          </m:d>
                        </m:e>
                        <m:sub>
                          <m:r>
                            <a:rPr lang="de-DE" sz="1600" b="0" i="1" smtClean="0">
                              <a:latin typeface="Cambria Math" panose="02040503050406030204" pitchFamily="18" charset="0"/>
                            </a:rPr>
                            <m:t>𝑖</m:t>
                          </m:r>
                          <m:r>
                            <a:rPr lang="de-DE" sz="1600" b="0" i="1" smtClean="0">
                              <a:latin typeface="Cambria Math" panose="02040503050406030204" pitchFamily="18" charset="0"/>
                              <a:ea typeface="Cambria Math" panose="02040503050406030204" pitchFamily="18" charset="0"/>
                            </a:rPr>
                            <m:t>∈</m:t>
                          </m:r>
                          <m:d>
                            <m:dPr>
                              <m:begChr m:val="["/>
                              <m:endChr m:val="]"/>
                              <m:ctrlPr>
                                <a:rPr lang="de-DE" sz="160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𝑁</m:t>
                                  </m:r>
                                </m:e>
                                <m:sub>
                                  <m:r>
                                    <a:rPr lang="de-DE" sz="1600" b="0" i="1" smtClean="0">
                                      <a:latin typeface="Cambria Math" panose="02040503050406030204" pitchFamily="18" charset="0"/>
                                    </a:rPr>
                                    <m:t>𝐸</m:t>
                                  </m:r>
                                </m:sub>
                              </m:sSub>
                            </m:e>
                          </m:d>
                        </m:sub>
                        <m:sup>
                          <m:sSup>
                            <m:sSupPr>
                              <m:ctrlPr>
                                <a:rPr lang="de-DE" sz="1600" i="1">
                                  <a:latin typeface="Cambria Math" panose="02040503050406030204" pitchFamily="18" charset="0"/>
                                </a:rPr>
                              </m:ctrlPr>
                            </m:sSupPr>
                            <m:e>
                              <m:r>
                                <a:rPr lang="de-DE" sz="1600" b="0" i="1" smtClean="0">
                                  <a:latin typeface="Cambria Math" panose="02040503050406030204" pitchFamily="18" charset="0"/>
                                </a:rPr>
                                <m:t>𝑡</m:t>
                              </m:r>
                            </m:e>
                            <m:sup>
                              <m:r>
                                <a:rPr lang="en-US" sz="1600" b="0" i="1" smtClean="0">
                                  <a:latin typeface="Cambria Math" panose="02040503050406030204" pitchFamily="18" charset="0"/>
                                </a:rPr>
                                <m:t>𝑘</m:t>
                              </m:r>
                            </m:sup>
                          </m:sSup>
                          <m:r>
                            <a:rPr lang="de-DE" sz="1600" b="0" i="1" smtClean="0">
                              <a:latin typeface="Cambria Math" panose="02040503050406030204" pitchFamily="18" charset="0"/>
                              <a:ea typeface="Cambria Math" panose="02040503050406030204" pitchFamily="18" charset="0"/>
                            </a:rPr>
                            <m:t>∈</m:t>
                          </m:r>
                          <m:d>
                            <m:dPr>
                              <m:ctrlPr>
                                <a:rPr lang="de-DE"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𝑑𝑡</m:t>
                              </m:r>
                            </m:e>
                          </m:d>
                        </m:sup>
                      </m:sSubSup>
                    </m:oMath>
                  </m:oMathPara>
                </a14:m>
                <a:endParaRPr lang="de-DE" sz="1600" dirty="0"/>
              </a:p>
            </p:txBody>
          </p:sp>
        </mc:Choice>
        <mc:Fallback xmlns="">
          <p:sp>
            <p:nvSpPr>
              <p:cNvPr id="76" name="Rectangle 75">
                <a:extLst>
                  <a:ext uri="{FF2B5EF4-FFF2-40B4-BE49-F238E27FC236}">
                    <a16:creationId xmlns:a16="http://schemas.microsoft.com/office/drawing/2014/main" id="{B78919DB-6C1B-7D45-B49D-ED8795BCE994}"/>
                  </a:ext>
                </a:extLst>
              </p:cNvPr>
              <p:cNvSpPr>
                <a:spLocks noRot="1" noChangeAspect="1" noMove="1" noResize="1" noEditPoints="1" noAdjustHandles="1" noChangeArrowheads="1" noChangeShapeType="1" noTextEdit="1"/>
              </p:cNvSpPr>
              <p:nvPr/>
            </p:nvSpPr>
            <p:spPr>
              <a:xfrm>
                <a:off x="4558490" y="2286710"/>
                <a:ext cx="2851806" cy="864917"/>
              </a:xfrm>
              <a:prstGeom prst="rect">
                <a:avLst/>
              </a:prstGeom>
              <a:blipFill>
                <a:blip r:embed="rId9"/>
                <a:stretch>
                  <a:fillRect t="-2941"/>
                </a:stretch>
              </a:blipFill>
            </p:spPr>
            <p:txBody>
              <a:bodyPr/>
              <a:lstStyle/>
              <a:p>
                <a:r>
                  <a:rPr lang="en-DE">
                    <a:noFill/>
                  </a:rPr>
                  <a:t> </a:t>
                </a:r>
              </a:p>
            </p:txBody>
          </p:sp>
        </mc:Fallback>
      </mc:AlternateContent>
      <p:cxnSp>
        <p:nvCxnSpPr>
          <p:cNvPr id="77" name="Straight Arrow Connector 76">
            <a:extLst>
              <a:ext uri="{FF2B5EF4-FFF2-40B4-BE49-F238E27FC236}">
                <a16:creationId xmlns:a16="http://schemas.microsoft.com/office/drawing/2014/main" id="{A8480774-5065-B349-AAA4-46A09E62A129}"/>
              </a:ext>
            </a:extLst>
          </p:cNvPr>
          <p:cNvCxnSpPr>
            <a:cxnSpLocks/>
            <a:stCxn id="69" idx="3"/>
            <a:endCxn id="71" idx="1"/>
          </p:cNvCxnSpPr>
          <p:nvPr/>
        </p:nvCxnSpPr>
        <p:spPr>
          <a:xfrm flipV="1">
            <a:off x="4534230" y="3106275"/>
            <a:ext cx="3073768" cy="52470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A11676-2176-5240-872F-995F9B51CA68}"/>
              </a:ext>
            </a:extLst>
          </p:cNvPr>
          <p:cNvCxnSpPr>
            <a:cxnSpLocks/>
            <a:stCxn id="69" idx="3"/>
            <a:endCxn id="72" idx="1"/>
          </p:cNvCxnSpPr>
          <p:nvPr/>
        </p:nvCxnSpPr>
        <p:spPr>
          <a:xfrm>
            <a:off x="4534230" y="3630979"/>
            <a:ext cx="3062107" cy="52981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0B25D2FD-E6E9-3442-A888-D76C013D9303}"/>
                  </a:ext>
                </a:extLst>
              </p:cNvPr>
              <p:cNvSpPr/>
              <p:nvPr/>
            </p:nvSpPr>
            <p:spPr>
              <a:xfrm>
                <a:off x="4473286" y="4155683"/>
                <a:ext cx="2913875" cy="864339"/>
              </a:xfrm>
              <a:prstGeom prst="rect">
                <a:avLst/>
              </a:prstGeom>
            </p:spPr>
            <p:txBody>
              <a:bodyPr wrap="none">
                <a:spAutoFit/>
              </a:bodyPr>
              <a:lstStyle/>
              <a:p>
                <a:pPr algn="ctr"/>
                <a:r>
                  <a:rPr lang="de-DE" sz="1600" dirty="0">
                    <a:latin typeface="Trebuchet MS" panose="020B0703020202090204" pitchFamily="34" charset="0"/>
                    <a:cs typeface="Calibri" panose="020F0502020204030204" pitchFamily="34" charset="0"/>
                  </a:rPr>
                  <a:t>Spikes</a:t>
                </a:r>
              </a:p>
              <a:p>
                <a:pPr algn="ctr"/>
                <a14:m>
                  <m:oMathPara xmlns:m="http://schemas.openxmlformats.org/officeDocument/2006/math">
                    <m:oMathParaPr>
                      <m:jc m:val="centerGroup"/>
                    </m:oMathParaPr>
                    <m:oMath xmlns:m="http://schemas.openxmlformats.org/officeDocument/2006/math">
                      <m:sSubSup>
                        <m:sSubSupPr>
                          <m:ctrlPr>
                            <a:rPr lang="de-DE" sz="1600" i="1" smtClean="0">
                              <a:latin typeface="Cambria Math" panose="02040503050406030204" pitchFamily="18" charset="0"/>
                            </a:rPr>
                          </m:ctrlPr>
                        </m:sSubSupPr>
                        <m:e>
                          <m:d>
                            <m:dPr>
                              <m:begChr m:val="{"/>
                              <m:endChr m:val="}"/>
                              <m:ctrlPr>
                                <a:rPr lang="de-DE" sz="1600" i="1">
                                  <a:latin typeface="Cambria Math" panose="02040503050406030204" pitchFamily="18" charset="0"/>
                                </a:rPr>
                              </m:ctrlPr>
                            </m:dPr>
                            <m:e>
                              <m:r>
                                <a:rPr lang="de-DE" sz="1600" b="0" i="1" smtClean="0">
                                  <a:latin typeface="Cambria Math" panose="02040503050406030204" pitchFamily="18" charset="0"/>
                                </a:rPr>
                                <m:t>𝛿</m:t>
                              </m:r>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de-DE" sz="1600" b="0" smtClean="0">
                                      <a:latin typeface="Cambria Math" panose="02040503050406030204" pitchFamily="18" charset="0"/>
                                    </a:rPr>
                                    <m:t>−</m:t>
                                  </m:r>
                                  <m:d>
                                    <m:dPr>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smtClean="0">
                                              <a:latin typeface="Cambria Math" panose="02040503050406030204" pitchFamily="18" charset="0"/>
                                            </a:rPr>
                                            <m:t>𝜏</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en-US" sz="1600" b="0" i="1" smtClean="0">
                                              <a:latin typeface="Cambria Math" panose="02040503050406030204" pitchFamily="18" charset="0"/>
                                            </a:rPr>
                                            <m:t>𝑛</m:t>
                                          </m:r>
                                        </m:sub>
                                      </m:sSub>
                                      <m:r>
                                        <a:rPr lang="de-DE" sz="1600" b="0" smtClean="0">
                                          <a:latin typeface="Cambria Math" panose="02040503050406030204" pitchFamily="18" charset="0"/>
                                        </a:rPr>
                                        <m:t>+</m:t>
                                      </m:r>
                                      <m:sSubSup>
                                        <m:sSubSupPr>
                                          <m:ctrlPr>
                                            <a:rPr lang="de-DE" sz="1600" i="1">
                                              <a:latin typeface="Cambria Math" panose="02040503050406030204" pitchFamily="18" charset="0"/>
                                            </a:rPr>
                                          </m:ctrlPr>
                                        </m:sSubSupPr>
                                        <m:e>
                                          <m:r>
                                            <a:rPr lang="de-DE" sz="1600" b="0" i="1" smtClean="0">
                                              <a:latin typeface="Cambria Math" panose="02040503050406030204" pitchFamily="18" charset="0"/>
                                            </a:rPr>
                                            <m:t>𝑡</m:t>
                                          </m:r>
                                        </m:e>
                                        <m:sub>
                                          <m:r>
                                            <a:rPr lang="de-DE" sz="1600" b="0" i="1" smtClean="0">
                                              <a:latin typeface="Cambria Math" panose="02040503050406030204" pitchFamily="18" charset="0"/>
                                            </a:rPr>
                                            <m:t>𝑖</m:t>
                                          </m:r>
                                        </m:sub>
                                        <m:sup>
                                          <m:r>
                                            <a:rPr lang="de-DE" sz="1600" b="0" i="1" smtClean="0">
                                              <a:latin typeface="Cambria Math" panose="02040503050406030204" pitchFamily="18" charset="0"/>
                                            </a:rPr>
                                            <m:t>𝑘</m:t>
                                          </m:r>
                                        </m:sup>
                                      </m:sSubSup>
                                    </m:e>
                                  </m:d>
                                </m:e>
                              </m:d>
                            </m:e>
                          </m:d>
                        </m:e>
                        <m:sub>
                          <m:r>
                            <a:rPr lang="de-DE" sz="1600" b="0" i="1" smtClean="0">
                              <a:latin typeface="Cambria Math" panose="02040503050406030204" pitchFamily="18" charset="0"/>
                            </a:rPr>
                            <m:t>𝑖</m:t>
                          </m:r>
                          <m:r>
                            <a:rPr lang="de-DE" sz="1600" b="0" i="1" smtClean="0">
                              <a:latin typeface="Cambria Math" panose="02040503050406030204" pitchFamily="18" charset="0"/>
                              <a:ea typeface="Cambria Math" panose="02040503050406030204" pitchFamily="18" charset="0"/>
                            </a:rPr>
                            <m:t>∈</m:t>
                          </m:r>
                          <m:d>
                            <m:dPr>
                              <m:begChr m:val="["/>
                              <m:endChr m:val="]"/>
                              <m:ctrlPr>
                                <a:rPr lang="de-DE" sz="160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𝑁</m:t>
                                  </m:r>
                                </m:e>
                                <m:sub>
                                  <m:r>
                                    <a:rPr lang="en-US" sz="1600" b="0" i="1" smtClean="0">
                                      <a:latin typeface="Cambria Math" panose="02040503050406030204" pitchFamily="18" charset="0"/>
                                    </a:rPr>
                                    <m:t>𝐼</m:t>
                                  </m:r>
                                </m:sub>
                              </m:sSub>
                            </m:e>
                          </m:d>
                        </m:sub>
                        <m:sup>
                          <m:sSup>
                            <m:sSupPr>
                              <m:ctrlPr>
                                <a:rPr lang="de-DE" sz="1600" i="1">
                                  <a:latin typeface="Cambria Math" panose="02040503050406030204" pitchFamily="18" charset="0"/>
                                </a:rPr>
                              </m:ctrlPr>
                            </m:sSupPr>
                            <m:e>
                              <m:r>
                                <a:rPr lang="de-DE" sz="1600" b="0" i="1" smtClean="0">
                                  <a:latin typeface="Cambria Math" panose="02040503050406030204" pitchFamily="18" charset="0"/>
                                </a:rPr>
                                <m:t>𝑡</m:t>
                              </m:r>
                            </m:e>
                            <m:sup>
                              <m:r>
                                <a:rPr lang="en-US" sz="1600" b="0" i="1" smtClean="0">
                                  <a:latin typeface="Cambria Math" panose="02040503050406030204" pitchFamily="18" charset="0"/>
                                </a:rPr>
                                <m:t>𝑘</m:t>
                              </m:r>
                            </m:sup>
                          </m:sSup>
                          <m:r>
                            <a:rPr lang="de-DE" sz="1600" b="0" i="1" smtClean="0">
                              <a:latin typeface="Cambria Math" panose="02040503050406030204" pitchFamily="18" charset="0"/>
                              <a:ea typeface="Cambria Math" panose="02040503050406030204" pitchFamily="18" charset="0"/>
                            </a:rPr>
                            <m:t>∈</m:t>
                          </m:r>
                          <m:d>
                            <m:dPr>
                              <m:ctrlPr>
                                <a:rPr lang="de-DE"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𝑑𝑡</m:t>
                              </m:r>
                            </m:e>
                          </m:d>
                        </m:sup>
                      </m:sSubSup>
                    </m:oMath>
                  </m:oMathPara>
                </a14:m>
                <a:endParaRPr lang="de-DE" sz="1600" dirty="0"/>
              </a:p>
            </p:txBody>
          </p:sp>
        </mc:Choice>
        <mc:Fallback xmlns="">
          <p:sp>
            <p:nvSpPr>
              <p:cNvPr id="79" name="Rectangle 78">
                <a:extLst>
                  <a:ext uri="{FF2B5EF4-FFF2-40B4-BE49-F238E27FC236}">
                    <a16:creationId xmlns:a16="http://schemas.microsoft.com/office/drawing/2014/main" id="{0B25D2FD-E6E9-3442-A888-D76C013D9303}"/>
                  </a:ext>
                </a:extLst>
              </p:cNvPr>
              <p:cNvSpPr>
                <a:spLocks noRot="1" noChangeAspect="1" noMove="1" noResize="1" noEditPoints="1" noAdjustHandles="1" noChangeArrowheads="1" noChangeShapeType="1" noTextEdit="1"/>
              </p:cNvSpPr>
              <p:nvPr/>
            </p:nvSpPr>
            <p:spPr>
              <a:xfrm>
                <a:off x="4473286" y="4155683"/>
                <a:ext cx="2913875" cy="864339"/>
              </a:xfrm>
              <a:prstGeom prst="rect">
                <a:avLst/>
              </a:prstGeom>
              <a:blipFill>
                <a:blip r:embed="rId10"/>
                <a:stretch>
                  <a:fillRect t="-1449"/>
                </a:stretch>
              </a:blipFill>
            </p:spPr>
            <p:txBody>
              <a:bodyPr/>
              <a:lstStyle/>
              <a:p>
                <a:r>
                  <a:rPr lang="en-DE">
                    <a:noFill/>
                  </a:rPr>
                  <a:t> </a:t>
                </a:r>
              </a:p>
            </p:txBody>
          </p:sp>
        </mc:Fallback>
      </mc:AlternateContent>
      <p:sp>
        <p:nvSpPr>
          <p:cNvPr id="80" name="Rectangle 79">
            <a:extLst>
              <a:ext uri="{FF2B5EF4-FFF2-40B4-BE49-F238E27FC236}">
                <a16:creationId xmlns:a16="http://schemas.microsoft.com/office/drawing/2014/main" id="{52AB062A-016E-8C4B-BB82-047F7410AFF4}"/>
              </a:ext>
            </a:extLst>
          </p:cNvPr>
          <p:cNvSpPr/>
          <p:nvPr/>
        </p:nvSpPr>
        <p:spPr>
          <a:xfrm>
            <a:off x="2381126" y="2124193"/>
            <a:ext cx="2255746" cy="707886"/>
          </a:xfrm>
          <a:prstGeom prst="rect">
            <a:avLst/>
          </a:prstGeom>
        </p:spPr>
        <p:txBody>
          <a:bodyPr wrap="none">
            <a:spAutoFit/>
          </a:bodyPr>
          <a:lstStyle/>
          <a:p>
            <a:pPr algn="ctr"/>
            <a:r>
              <a:rPr lang="en-US" sz="2000" dirty="0">
                <a:latin typeface="Trebuchet MS" panose="020B0703020202090204" pitchFamily="34" charset="0"/>
                <a:cs typeface="Calibri" panose="020F0502020204030204" pitchFamily="34" charset="0"/>
              </a:rPr>
              <a:t>NEST device </a:t>
            </a:r>
          </a:p>
          <a:p>
            <a:pPr algn="ctr"/>
            <a:r>
              <a:rPr lang="en-US" sz="2000" dirty="0">
                <a:latin typeface="Trebuchet MS" panose="020B0703020202090204" pitchFamily="34" charset="0"/>
                <a:cs typeface="Calibri" panose="020F0502020204030204" pitchFamily="34" charset="0"/>
              </a:rPr>
              <a:t>generating spikes </a:t>
            </a:r>
            <a:endParaRPr lang="en-DE" sz="2000" dirty="0">
              <a:latin typeface="Trebuchet MS" panose="020B0703020202090204" pitchFamily="34" charset="0"/>
            </a:endParaRPr>
          </a:p>
        </p:txBody>
      </p:sp>
      <p:sp>
        <p:nvSpPr>
          <p:cNvPr id="19" name="Titel 1">
            <a:extLst>
              <a:ext uri="{FF2B5EF4-FFF2-40B4-BE49-F238E27FC236}">
                <a16:creationId xmlns:a16="http://schemas.microsoft.com/office/drawing/2014/main" id="{88D54AC0-02E3-2944-A96F-953B3542045A}"/>
              </a:ext>
            </a:extLst>
          </p:cNvPr>
          <p:cNvSpPr>
            <a:spLocks noGrp="1"/>
          </p:cNvSpPr>
          <p:nvPr>
            <p:ph type="title"/>
          </p:nvPr>
        </p:nvSpPr>
        <p:spPr bwMode="auto">
          <a:xfrm>
            <a:off x="80338" y="576029"/>
            <a:ext cx="8665460" cy="379689"/>
          </a:xfrm>
        </p:spPr>
        <p:txBody>
          <a:bodyPr>
            <a:noAutofit/>
          </a:bodyPr>
          <a:lstStyle/>
          <a:p>
            <a:pPr algn="ctr">
              <a:defRPr/>
            </a:pPr>
            <a:r>
              <a:rPr lang="de-DE" sz="2400" i="1" dirty="0">
                <a:latin typeface="Trebuchet MS" panose="020B0703020202090204" pitchFamily="34" charset="0"/>
              </a:rPr>
              <a:t>TVB </a:t>
            </a:r>
            <a:r>
              <a:rPr lang="de-DE" sz="2400" i="1" dirty="0" err="1">
                <a:latin typeface="Trebuchet MS" panose="020B0703020202090204" pitchFamily="34" charset="0"/>
              </a:rPr>
              <a:t>to</a:t>
            </a:r>
            <a:r>
              <a:rPr lang="de-DE" sz="2400" i="1" dirty="0">
                <a:latin typeface="Trebuchet MS" panose="020B0703020202090204" pitchFamily="34" charset="0"/>
              </a:rPr>
              <a:t> NEST </a:t>
            </a:r>
            <a:r>
              <a:rPr lang="de-DE" sz="2400" i="1" dirty="0" err="1">
                <a:latin typeface="Trebuchet MS" panose="020B0703020202090204" pitchFamily="34" charset="0"/>
              </a:rPr>
              <a:t>coupling</a:t>
            </a:r>
            <a:r>
              <a:rPr lang="de-DE" sz="2400" i="1" dirty="0">
                <a:latin typeface="Trebuchet MS" panose="020B0703020202090204" pitchFamily="34" charset="0"/>
              </a:rPr>
              <a:t> via TVB “</a:t>
            </a:r>
            <a:r>
              <a:rPr lang="de-DE" sz="2400" i="1" dirty="0" err="1">
                <a:latin typeface="Trebuchet MS" panose="020B0703020202090204" pitchFamily="34" charset="0"/>
              </a:rPr>
              <a:t>proxy</a:t>
            </a:r>
            <a:r>
              <a:rPr lang="de-DE" sz="2400" i="1" dirty="0">
                <a:latin typeface="Trebuchet MS" panose="020B0703020202090204" pitchFamily="34" charset="0"/>
              </a:rPr>
              <a:t>” </a:t>
            </a:r>
            <a:r>
              <a:rPr lang="de-DE" sz="2400" i="1" dirty="0" err="1">
                <a:latin typeface="Trebuchet MS" panose="020B0703020202090204" pitchFamily="34" charset="0"/>
              </a:rPr>
              <a:t>nodes</a:t>
            </a:r>
            <a:r>
              <a:rPr lang="de-DE" sz="2400" i="1" dirty="0">
                <a:latin typeface="Trebuchet MS" panose="020B0703020202090204" pitchFamily="34" charset="0"/>
              </a:rPr>
              <a:t>: </a:t>
            </a:r>
            <a:r>
              <a:rPr lang="de-DE" sz="2400" i="1" dirty="0" err="1">
                <a:latin typeface="Trebuchet MS" panose="020B0703020202090204" pitchFamily="34" charset="0"/>
              </a:rPr>
              <a:t>spike</a:t>
            </a:r>
            <a:r>
              <a:rPr lang="de-DE" sz="2400" i="1" dirty="0">
                <a:latin typeface="Trebuchet MS" panose="020B0703020202090204" pitchFamily="34" charset="0"/>
              </a:rPr>
              <a:t> rate</a:t>
            </a:r>
          </a:p>
        </p:txBody>
      </p:sp>
      <p:sp>
        <p:nvSpPr>
          <p:cNvPr id="20" name="Titel 1">
            <a:extLst>
              <a:ext uri="{FF2B5EF4-FFF2-40B4-BE49-F238E27FC236}">
                <a16:creationId xmlns:a16="http://schemas.microsoft.com/office/drawing/2014/main" id="{A7942329-20F9-4742-BF7A-0C791A4457FC}"/>
              </a:ext>
            </a:extLst>
          </p:cNvPr>
          <p:cNvSpPr txBox="1">
            <a:spLocks/>
          </p:cNvSpPr>
          <p:nvPr/>
        </p:nvSpPr>
        <p:spPr bwMode="auto">
          <a:xfrm>
            <a:off x="-95428" y="-205197"/>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21" name="Rectangle 20">
            <a:extLst>
              <a:ext uri="{FF2B5EF4-FFF2-40B4-BE49-F238E27FC236}">
                <a16:creationId xmlns:a16="http://schemas.microsoft.com/office/drawing/2014/main" id="{B6AFC7FA-7334-7049-9A19-F3D412E9B5BC}"/>
              </a:ext>
            </a:extLst>
          </p:cNvPr>
          <p:cNvSpPr/>
          <p:nvPr/>
        </p:nvSpPr>
        <p:spPr bwMode="auto">
          <a:xfrm>
            <a:off x="0" y="955718"/>
            <a:ext cx="9144000" cy="4064303"/>
          </a:xfrm>
          <a:prstGeom prst="rect">
            <a:avLst/>
          </a:prstGeom>
          <a:solidFill>
            <a:schemeClr val="bg1">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 name="Picture 1">
            <a:extLst>
              <a:ext uri="{FF2B5EF4-FFF2-40B4-BE49-F238E27FC236}">
                <a16:creationId xmlns:a16="http://schemas.microsoft.com/office/drawing/2014/main" id="{CDB09189-A5B3-FC46-A4EB-E412F18739BA}"/>
              </a:ext>
            </a:extLst>
          </p:cNvPr>
          <p:cNvPicPr>
            <a:picLocks noChangeAspect="1"/>
          </p:cNvPicPr>
          <p:nvPr/>
        </p:nvPicPr>
        <p:blipFill>
          <a:blip r:embed="rId11"/>
          <a:stretch>
            <a:fillRect/>
          </a:stretch>
        </p:blipFill>
        <p:spPr>
          <a:xfrm>
            <a:off x="802700" y="1026384"/>
            <a:ext cx="7668344" cy="3868237"/>
          </a:xfrm>
          <a:prstGeom prst="rect">
            <a:avLst/>
          </a:prstGeom>
        </p:spPr>
      </p:pic>
    </p:spTree>
    <p:extLst>
      <p:ext uri="{BB962C8B-B14F-4D97-AF65-F5344CB8AC3E}">
        <p14:creationId xmlns:p14="http://schemas.microsoft.com/office/powerpoint/2010/main" val="2758666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 name="Rectangle 51">
            <a:extLst>
              <a:ext uri="{FF2B5EF4-FFF2-40B4-BE49-F238E27FC236}">
                <a16:creationId xmlns:a16="http://schemas.microsoft.com/office/drawing/2014/main" id="{06517527-B07F-D242-B4C0-E28DEAFDBC05}"/>
              </a:ext>
            </a:extLst>
          </p:cNvPr>
          <p:cNvSpPr/>
          <p:nvPr/>
        </p:nvSpPr>
        <p:spPr>
          <a:xfrm>
            <a:off x="0" y="1275606"/>
            <a:ext cx="1712674" cy="3744416"/>
          </a:xfrm>
          <a:prstGeom prst="rect">
            <a:avLst/>
          </a:prstGeom>
          <a:solidFill>
            <a:srgbClr val="00B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63">
            <a:extLst>
              <a:ext uri="{FF2B5EF4-FFF2-40B4-BE49-F238E27FC236}">
                <a16:creationId xmlns:a16="http://schemas.microsoft.com/office/drawing/2014/main" id="{8B411488-CDAE-F34C-A32B-866D4755FE9D}"/>
              </a:ext>
            </a:extLst>
          </p:cNvPr>
          <p:cNvSpPr/>
          <p:nvPr/>
        </p:nvSpPr>
        <p:spPr>
          <a:xfrm>
            <a:off x="1797451" y="1258396"/>
            <a:ext cx="7455069" cy="3744416"/>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6C05ABB5-14ED-9242-9779-6C44A66A0EBA}"/>
                  </a:ext>
                </a:extLst>
              </p:cNvPr>
              <p:cNvSpPr/>
              <p:nvPr/>
            </p:nvSpPr>
            <p:spPr>
              <a:xfrm>
                <a:off x="7440962" y="1925800"/>
                <a:ext cx="1661404" cy="2990994"/>
              </a:xfrm>
              <a:prstGeom prst="roundRect">
                <a:avLst/>
              </a:prstGeom>
              <a:solidFill>
                <a:srgbClr val="FF0000">
                  <a:alpha val="0"/>
                </a:srgb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2000" b="1" dirty="0">
                    <a:solidFill>
                      <a:srgbClr val="C00000"/>
                    </a:solidFill>
                    <a:latin typeface="Trebuchet MS" panose="020B0703020202090204" pitchFamily="34" charset="0"/>
                  </a:rPr>
                  <a:t>NEST </a:t>
                </a:r>
              </a:p>
              <a:p>
                <a:pPr algn="ctr"/>
                <a:r>
                  <a:rPr lang="de-DE" sz="2000" b="1" dirty="0">
                    <a:solidFill>
                      <a:srgbClr val="C00000"/>
                    </a:solidFill>
                    <a:latin typeface="Trebuchet MS" panose="020B0703020202090204" pitchFamily="34" charset="0"/>
                  </a:rPr>
                  <a:t>SP </a:t>
                </a:r>
                <a:r>
                  <a:rPr lang="de-DE" sz="2000" b="1" dirty="0" err="1">
                    <a:solidFill>
                      <a:srgbClr val="C00000"/>
                    </a:solidFill>
                    <a:latin typeface="Trebuchet MS" panose="020B0703020202090204" pitchFamily="34" charset="0"/>
                  </a:rPr>
                  <a:t>node</a:t>
                </a:r>
                <a:r>
                  <a:rPr lang="de-DE" sz="2000" b="1" dirty="0">
                    <a:solidFill>
                      <a:srgbClr val="C00000"/>
                    </a:solidFill>
                    <a:latin typeface="Trebuchet MS" panose="020B0703020202090204" pitchFamily="34" charset="0"/>
                  </a:rPr>
                  <a:t> </a:t>
                </a:r>
                <a14:m>
                  <m:oMath xmlns:m="http://schemas.openxmlformats.org/officeDocument/2006/math">
                    <m:r>
                      <a:rPr lang="de-DE" sz="2000" b="1" i="1">
                        <a:solidFill>
                          <a:srgbClr val="C00000"/>
                        </a:solidFill>
                        <a:latin typeface="Cambria Math" panose="02040503050406030204" pitchFamily="18" charset="0"/>
                      </a:rPr>
                      <m:t>𝒏</m:t>
                    </m:r>
                  </m:oMath>
                </a14:m>
                <a:endParaRPr lang="de-DE" sz="2000" b="1" dirty="0">
                  <a:solidFill>
                    <a:srgbClr val="C00000"/>
                  </a:solidFill>
                </a:endParaRPr>
              </a:p>
            </p:txBody>
          </p:sp>
        </mc:Choice>
        <mc:Fallback xmlns="">
          <p:sp>
            <p:nvSpPr>
              <p:cNvPr id="65" name="Rounded Rectangle 64">
                <a:extLst>
                  <a:ext uri="{FF2B5EF4-FFF2-40B4-BE49-F238E27FC236}">
                    <a16:creationId xmlns:a16="http://schemas.microsoft.com/office/drawing/2014/main" id="{6C05ABB5-14ED-9242-9779-6C44A66A0EBA}"/>
                  </a:ext>
                </a:extLst>
              </p:cNvPr>
              <p:cNvSpPr>
                <a:spLocks noRot="1" noChangeAspect="1" noMove="1" noResize="1" noEditPoints="1" noAdjustHandles="1" noChangeArrowheads="1" noChangeShapeType="1" noTextEdit="1"/>
              </p:cNvSpPr>
              <p:nvPr/>
            </p:nvSpPr>
            <p:spPr>
              <a:xfrm>
                <a:off x="7440962" y="1925800"/>
                <a:ext cx="1661404" cy="2990994"/>
              </a:xfrm>
              <a:prstGeom prst="roundRect">
                <a:avLst/>
              </a:prstGeom>
              <a:blipFill>
                <a:blip r:embed="rId3"/>
                <a:stretch>
                  <a:fillRect/>
                </a:stretch>
              </a:blipFill>
              <a:ln w="63500">
                <a:solidFill>
                  <a:srgbClr val="C00000"/>
                </a:solid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97D1343D-E3F6-F448-B30F-65DC9EEF38F6}"/>
                  </a:ext>
                </a:extLst>
              </p:cNvPr>
              <p:cNvSpPr/>
              <p:nvPr/>
            </p:nvSpPr>
            <p:spPr>
              <a:xfrm>
                <a:off x="1984336" y="3044011"/>
                <a:ext cx="2395665" cy="1248690"/>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rebuchet MS" panose="020B0703020202090204" pitchFamily="34" charset="0"/>
                    <a:cs typeface="Calibri" panose="020F0502020204030204" pitchFamily="34" charset="0"/>
                  </a:rPr>
                  <a:t>“TVB proxy node”,</a:t>
                </a:r>
              </a:p>
              <a:p>
                <a:pPr algn="ctr"/>
                <a:r>
                  <a:rPr lang="en-US" sz="1600" dirty="0">
                    <a:solidFill>
                      <a:schemeClr val="tx1"/>
                    </a:solidFill>
                    <a:latin typeface="Trebuchet MS" panose="020B0703020202090204" pitchFamily="34" charset="0"/>
                    <a:cs typeface="Calibri" panose="020F0502020204030204" pitchFamily="34" charset="0"/>
                  </a:rPr>
                  <a:t>mirroring TVB MF </a:t>
                </a:r>
              </a:p>
              <a:p>
                <a:pPr algn="ctr"/>
                <a:r>
                  <a:rPr lang="en-US" sz="1600" dirty="0">
                    <a:solidFill>
                      <a:schemeClr val="tx1"/>
                    </a:solidFill>
                    <a:latin typeface="Trebuchet MS" panose="020B0703020202090204" pitchFamily="34" charset="0"/>
                    <a:cs typeface="Calibri" panose="020F0502020204030204" pitchFamily="34" charset="0"/>
                  </a:rPr>
                  <a:t>Node current</a:t>
                </a:r>
                <a:r>
                  <a:rPr lang="de-DE" sz="1600" dirty="0">
                    <a:solidFill>
                      <a:schemeClr val="tx1"/>
                    </a:solidFill>
                    <a:latin typeface="Trebuchet MS" panose="020B0703020202090204" pitchFamily="34" charset="0"/>
                  </a:rPr>
                  <a:t> </a:t>
                </a:r>
              </a:p>
              <a:p>
                <a:pPr algn="ctr"/>
                <a14:m>
                  <m:oMathPara xmlns:m="http://schemas.openxmlformats.org/officeDocument/2006/math">
                    <m:oMathParaPr>
                      <m:jc m:val="center"/>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𝐼</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sub>
                        <m:sup>
                          <m:r>
                            <a:rPr lang="en-US" sz="1600" b="0" i="1" smtClean="0">
                              <a:solidFill>
                                <a:schemeClr val="tx1"/>
                              </a:solidFill>
                              <a:latin typeface="Cambria Math" panose="02040503050406030204" pitchFamily="18" charset="0"/>
                            </a:rPr>
                            <m:t>𝑑𝑐</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r>
                        <a:rPr lang="en-US" sz="1600" b="0" i="1" smtClean="0">
                          <a:solidFill>
                            <a:schemeClr val="tx1"/>
                          </a:solidFill>
                          <a:latin typeface="Cambria Math" panose="02040503050406030204" pitchFamily="18" charset="0"/>
                        </a:rPr>
                        <m:t>=</m:t>
                      </m:r>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𝐸</m:t>
                          </m:r>
                        </m:sub>
                      </m:sSub>
                      <m:sSub>
                        <m:sSubPr>
                          <m:ctrlPr>
                            <a:rPr lang="de-DE" sz="1600" i="1">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𝐽</m:t>
                          </m:r>
                        </m:e>
                        <m:sub>
                          <m:r>
                            <a:rPr lang="de-DE" sz="1600" b="0" i="1" smtClean="0">
                              <a:solidFill>
                                <a:schemeClr val="tx1"/>
                              </a:solidFill>
                              <a:latin typeface="Cambria Math" panose="02040503050406030204" pitchFamily="18" charset="0"/>
                            </a:rPr>
                            <m:t>𝑁𝑀𝐷𝐴</m:t>
                          </m:r>
                        </m:sub>
                      </m:sSub>
                      <m:sSubSup>
                        <m:sSubSupPr>
                          <m:ctrlPr>
                            <a:rPr lang="de-DE" sz="1600" i="1">
                              <a:solidFill>
                                <a:schemeClr val="tx1"/>
                              </a:solidFill>
                              <a:latin typeface="Cambria Math" panose="02040503050406030204" pitchFamily="18" charset="0"/>
                            </a:rPr>
                          </m:ctrlPr>
                        </m:sSubSupPr>
                        <m:e>
                          <m:r>
                            <a:rPr lang="de-DE" sz="1600" b="0" i="1" smtClean="0">
                              <a:solidFill>
                                <a:schemeClr val="tx1"/>
                              </a:solidFill>
                              <a:latin typeface="Cambria Math" panose="02040503050406030204" pitchFamily="18" charset="0"/>
                            </a:rPr>
                            <m:t>𝑆</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oMath>
                  </m:oMathPara>
                </a14:m>
                <a:endParaRPr lang="de-DE" sz="1600" dirty="0">
                  <a:solidFill>
                    <a:schemeClr val="tx1"/>
                  </a:solidFill>
                </a:endParaRPr>
              </a:p>
            </p:txBody>
          </p:sp>
        </mc:Choice>
        <mc:Fallback xmlns="">
          <p:sp>
            <p:nvSpPr>
              <p:cNvPr id="69" name="Rounded Rectangle 68">
                <a:extLst>
                  <a:ext uri="{FF2B5EF4-FFF2-40B4-BE49-F238E27FC236}">
                    <a16:creationId xmlns:a16="http://schemas.microsoft.com/office/drawing/2014/main" id="{97D1343D-E3F6-F448-B30F-65DC9EEF38F6}"/>
                  </a:ext>
                </a:extLst>
              </p:cNvPr>
              <p:cNvSpPr>
                <a:spLocks noRot="1" noChangeAspect="1" noMove="1" noResize="1" noEditPoints="1" noAdjustHandles="1" noChangeArrowheads="1" noChangeShapeType="1" noTextEdit="1"/>
              </p:cNvSpPr>
              <p:nvPr/>
            </p:nvSpPr>
            <p:spPr>
              <a:xfrm>
                <a:off x="1984336" y="3044011"/>
                <a:ext cx="2395665" cy="1248690"/>
              </a:xfrm>
              <a:prstGeom prst="roundRect">
                <a:avLst/>
              </a:prstGeom>
              <a:blipFill>
                <a:blip r:embed="rId4"/>
                <a:stretch>
                  <a:fillRect/>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1" name="Rounded Rectangle 70">
                <a:extLst>
                  <a:ext uri="{FF2B5EF4-FFF2-40B4-BE49-F238E27FC236}">
                    <a16:creationId xmlns:a16="http://schemas.microsoft.com/office/drawing/2014/main" id="{646F6F65-773F-9D4B-AF40-7663F3D20A3F}"/>
                  </a:ext>
                </a:extLst>
              </p:cNvPr>
              <p:cNvSpPr/>
              <p:nvPr/>
            </p:nvSpPr>
            <p:spPr>
              <a:xfrm>
                <a:off x="7607998" y="2729164"/>
                <a:ext cx="1332453" cy="988027"/>
              </a:xfrm>
              <a:prstGeom prst="roundRect">
                <a:avLst/>
              </a:prstGeom>
              <a:pattFill prst="pct90">
                <a:fgClr>
                  <a:srgbClr val="00B0F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acc>
                            <m:accPr>
                              <m:chr m:val="̇"/>
                              <m:ctrlPr>
                                <a:rPr lang="de-DE" sz="1600" i="1">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𝑉</m:t>
                              </m:r>
                            </m:e>
                          </m:acc>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𝑚</m:t>
                          </m:r>
                        </m:sup>
                      </m:sSubSup>
                    </m:oMath>
                  </m:oMathPara>
                </a14:m>
                <a:endParaRPr lang="de-DE" sz="1600" dirty="0"/>
              </a:p>
            </p:txBody>
          </p:sp>
        </mc:Choice>
        <mc:Fallback xmlns="">
          <p:sp>
            <p:nvSpPr>
              <p:cNvPr id="71" name="Rounded Rectangle 70">
                <a:extLst>
                  <a:ext uri="{FF2B5EF4-FFF2-40B4-BE49-F238E27FC236}">
                    <a16:creationId xmlns:a16="http://schemas.microsoft.com/office/drawing/2014/main" id="{646F6F65-773F-9D4B-AF40-7663F3D20A3F}"/>
                  </a:ext>
                </a:extLst>
              </p:cNvPr>
              <p:cNvSpPr>
                <a:spLocks noRot="1" noChangeAspect="1" noMove="1" noResize="1" noEditPoints="1" noAdjustHandles="1" noChangeArrowheads="1" noChangeShapeType="1" noTextEdit="1"/>
              </p:cNvSpPr>
              <p:nvPr/>
            </p:nvSpPr>
            <p:spPr>
              <a:xfrm>
                <a:off x="7607998" y="2729164"/>
                <a:ext cx="1332453" cy="988027"/>
              </a:xfrm>
              <a:prstGeom prst="roundRect">
                <a:avLst/>
              </a:prstGeom>
              <a:blipFill>
                <a:blip r:embed="rId5"/>
                <a:stretch>
                  <a:fillRect t="-5063"/>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2" name="Rounded Rectangle 71">
                <a:extLst>
                  <a:ext uri="{FF2B5EF4-FFF2-40B4-BE49-F238E27FC236}">
                    <a16:creationId xmlns:a16="http://schemas.microsoft.com/office/drawing/2014/main" id="{B20C870F-2839-E044-915F-8CADCAB4BA7D}"/>
                  </a:ext>
                </a:extLst>
              </p:cNvPr>
              <p:cNvSpPr/>
              <p:nvPr/>
            </p:nvSpPr>
            <p:spPr>
              <a:xfrm>
                <a:off x="7596337" y="3783683"/>
                <a:ext cx="1350754" cy="988027"/>
              </a:xfrm>
              <a:prstGeom prst="roundRect">
                <a:avLst/>
              </a:prstGeom>
              <a:pattFill prst="pct90">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err="1">
                    <a:solidFill>
                      <a:schemeClr val="tx1"/>
                    </a:solidFill>
                    <a:latin typeface="Trebuchet MS" panose="020B0703020202090204" pitchFamily="34" charset="0"/>
                  </a:rPr>
                  <a:t>Inhibitory</a:t>
                </a:r>
                <a:endParaRPr lang="de-DE" sz="1600" dirty="0">
                  <a:solidFill>
                    <a:schemeClr val="tx1"/>
                  </a:solidFill>
                  <a:latin typeface="Trebuchet MS" panose="020B0703020202090204" pitchFamily="34" charset="0"/>
                </a:endParaRP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acc>
                            <m:accPr>
                              <m:chr m:val="̇"/>
                              <m:ctrlPr>
                                <a:rPr lang="de-DE" sz="1600" i="1">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𝑉</m:t>
                              </m:r>
                            </m:e>
                          </m:acc>
                        </m:e>
                        <m:sub>
                          <m:r>
                            <a:rPr lang="en-US" sz="1600" b="0" i="1" smtClean="0">
                              <a:solidFill>
                                <a:schemeClr val="tx1"/>
                              </a:solidFill>
                              <a:latin typeface="Cambria Math" panose="02040503050406030204" pitchFamily="18" charset="0"/>
                            </a:rPr>
                            <m:t>𝑛</m:t>
                          </m:r>
                        </m:sub>
                        <m:sup>
                          <m:r>
                            <a:rPr lang="en-US" sz="1600" b="0" i="1" smtClean="0">
                              <a:solidFill>
                                <a:schemeClr val="tx1"/>
                              </a:solidFill>
                              <a:latin typeface="Cambria Math" panose="02040503050406030204" pitchFamily="18" charset="0"/>
                            </a:rPr>
                            <m:t>𝑚</m:t>
                          </m:r>
                        </m:sup>
                      </m:sSubSup>
                    </m:oMath>
                  </m:oMathPara>
                </a14:m>
                <a:endParaRPr lang="de-DE" sz="1600" dirty="0"/>
              </a:p>
            </p:txBody>
          </p:sp>
        </mc:Choice>
        <mc:Fallback xmlns="">
          <p:sp>
            <p:nvSpPr>
              <p:cNvPr id="72" name="Rounded Rectangle 71">
                <a:extLst>
                  <a:ext uri="{FF2B5EF4-FFF2-40B4-BE49-F238E27FC236}">
                    <a16:creationId xmlns:a16="http://schemas.microsoft.com/office/drawing/2014/main" id="{B20C870F-2839-E044-915F-8CADCAB4BA7D}"/>
                  </a:ext>
                </a:extLst>
              </p:cNvPr>
              <p:cNvSpPr>
                <a:spLocks noRot="1" noChangeAspect="1" noMove="1" noResize="1" noEditPoints="1" noAdjustHandles="1" noChangeArrowheads="1" noChangeShapeType="1" noTextEdit="1"/>
              </p:cNvSpPr>
              <p:nvPr/>
            </p:nvSpPr>
            <p:spPr>
              <a:xfrm>
                <a:off x="7596337" y="3783683"/>
                <a:ext cx="1350754" cy="988027"/>
              </a:xfrm>
              <a:prstGeom prst="roundRect">
                <a:avLst/>
              </a:prstGeom>
              <a:blipFill>
                <a:blip r:embed="rId6"/>
                <a:stretch>
                  <a:fillRect t="-5063"/>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3" name="Rounded Rectangle 72">
                <a:extLst>
                  <a:ext uri="{FF2B5EF4-FFF2-40B4-BE49-F238E27FC236}">
                    <a16:creationId xmlns:a16="http://schemas.microsoft.com/office/drawing/2014/main" id="{E04C3365-53B7-D045-9B70-BBB66BFCD224}"/>
                  </a:ext>
                </a:extLst>
              </p:cNvPr>
              <p:cNvSpPr/>
              <p:nvPr/>
            </p:nvSpPr>
            <p:spPr>
              <a:xfrm>
                <a:off x="93988" y="2093744"/>
                <a:ext cx="1523275" cy="2568360"/>
              </a:xfrm>
              <a:prstGeom prst="roundRect">
                <a:avLst/>
              </a:prstGeom>
              <a:solidFill>
                <a:srgbClr val="00B05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rgbClr val="00B050"/>
                    </a:solidFill>
                    <a:latin typeface="Trebuchet MS" panose="020B0703020202090204" pitchFamily="34" charset="0"/>
                    <a:cs typeface="Calibri" panose="020F0502020204030204" pitchFamily="34" charset="0"/>
                  </a:rPr>
                  <a:t>TVB </a:t>
                </a:r>
              </a:p>
              <a:p>
                <a:pPr algn="ctr"/>
                <a:r>
                  <a:rPr lang="en-US" sz="2000" b="1" dirty="0">
                    <a:solidFill>
                      <a:srgbClr val="00B050"/>
                    </a:solidFill>
                    <a:latin typeface="Trebuchet MS" panose="020B0703020202090204" pitchFamily="34" charset="0"/>
                    <a:cs typeface="Calibri" panose="020F0502020204030204" pitchFamily="34" charset="0"/>
                  </a:rPr>
                  <a:t>MF node </a:t>
                </a:r>
                <a14:m>
                  <m:oMath xmlns:m="http://schemas.openxmlformats.org/officeDocument/2006/math">
                    <m:acc>
                      <m:accPr>
                        <m:chr m:val="́"/>
                        <m:ctrlPr>
                          <a:rPr lang="de-DE" sz="2000" b="1" i="1">
                            <a:solidFill>
                              <a:srgbClr val="00B050"/>
                            </a:solidFill>
                            <a:latin typeface="Cambria Math" panose="02040503050406030204" pitchFamily="18" charset="0"/>
                          </a:rPr>
                        </m:ctrlPr>
                      </m:accPr>
                      <m:e>
                        <m:r>
                          <a:rPr lang="de-DE" sz="2000" b="1" i="1">
                            <a:solidFill>
                              <a:srgbClr val="00B050"/>
                            </a:solidFill>
                            <a:latin typeface="Cambria Math" panose="02040503050406030204" pitchFamily="18" charset="0"/>
                          </a:rPr>
                          <m:t>𝒏</m:t>
                        </m:r>
                      </m:e>
                    </m:acc>
                  </m:oMath>
                </a14:m>
                <a:endParaRPr lang="en-US" sz="2000" b="1" dirty="0">
                  <a:solidFill>
                    <a:srgbClr val="00B050"/>
                  </a:solidFill>
                  <a:latin typeface="Calibri" panose="020F0502020204030204" pitchFamily="34" charset="0"/>
                  <a:cs typeface="Calibri" panose="020F0502020204030204" pitchFamily="34" charset="0"/>
                </a:endParaRPr>
              </a:p>
            </p:txBody>
          </p:sp>
        </mc:Choice>
        <mc:Fallback xmlns="">
          <p:sp>
            <p:nvSpPr>
              <p:cNvPr id="73" name="Rounded Rectangle 72">
                <a:extLst>
                  <a:ext uri="{FF2B5EF4-FFF2-40B4-BE49-F238E27FC236}">
                    <a16:creationId xmlns:a16="http://schemas.microsoft.com/office/drawing/2014/main" id="{E04C3365-53B7-D045-9B70-BBB66BFCD224}"/>
                  </a:ext>
                </a:extLst>
              </p:cNvPr>
              <p:cNvSpPr>
                <a:spLocks noRot="1" noChangeAspect="1" noMove="1" noResize="1" noEditPoints="1" noAdjustHandles="1" noChangeArrowheads="1" noChangeShapeType="1" noTextEdit="1"/>
              </p:cNvSpPr>
              <p:nvPr/>
            </p:nvSpPr>
            <p:spPr>
              <a:xfrm>
                <a:off x="93988" y="2093744"/>
                <a:ext cx="1523275" cy="2568360"/>
              </a:xfrm>
              <a:prstGeom prst="roundRect">
                <a:avLst/>
              </a:prstGeom>
              <a:blipFill>
                <a:blip r:embed="rId7"/>
                <a:stretch>
                  <a:fillRect/>
                </a:stretch>
              </a:blipFill>
              <a:ln w="63500">
                <a:solidFill>
                  <a:srgbClr val="00B050"/>
                </a:solid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4" name="Rounded Rectangle 73">
                <a:extLst>
                  <a:ext uri="{FF2B5EF4-FFF2-40B4-BE49-F238E27FC236}">
                    <a16:creationId xmlns:a16="http://schemas.microsoft.com/office/drawing/2014/main" id="{D238230B-4872-AA42-9E4C-A47B5BE8AF3F}"/>
                  </a:ext>
                </a:extLst>
              </p:cNvPr>
              <p:cNvSpPr/>
              <p:nvPr/>
            </p:nvSpPr>
            <p:spPr>
              <a:xfrm>
                <a:off x="190762" y="2866706"/>
                <a:ext cx="1345240" cy="16033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1600" dirty="0">
                    <a:solidFill>
                      <a:schemeClr val="tx1"/>
                    </a:solidFill>
                    <a:latin typeface="Trebuchet MS" panose="020B0703020202090204" pitchFamily="34" charset="0"/>
                  </a:rPr>
                  <a:t>Excitatory</a:t>
                </a:r>
              </a:p>
              <a:p>
                <a:pPr algn="ctr">
                  <a:spcAft>
                    <a:spcPts val="600"/>
                  </a:spcAft>
                </a:pPr>
                <a:r>
                  <a:rPr lang="de-DE" sz="1600" dirty="0" err="1">
                    <a:solidFill>
                      <a:schemeClr val="tx1"/>
                    </a:solidFill>
                    <a:latin typeface="Trebuchet MS" panose="020B0703020202090204" pitchFamily="34" charset="0"/>
                  </a:rPr>
                  <a:t>population</a:t>
                </a:r>
                <a:endParaRPr lang="de-DE" sz="1600" dirty="0">
                  <a:solidFill>
                    <a:schemeClr val="tx1"/>
                  </a:solidFill>
                  <a:latin typeface="Trebuchet MS" panose="020B0703020202090204" pitchFamily="34" charset="0"/>
                </a:endParaRPr>
              </a:p>
              <a:p>
                <a:pPr algn="ctr">
                  <a:spcAft>
                    <a:spcPts val="600"/>
                  </a:spcAft>
                </a:pPr>
                <a:r>
                  <a:rPr lang="de-DE" sz="1600" dirty="0">
                    <a:solidFill>
                      <a:schemeClr val="tx1"/>
                    </a:solidFill>
                    <a:latin typeface="Trebuchet MS" panose="020B0703020202090204" pitchFamily="34" charset="0"/>
                  </a:rPr>
                  <a:t>synaptic </a:t>
                </a:r>
                <a:r>
                  <a:rPr lang="de-DE" sz="1600" dirty="0" err="1">
                    <a:solidFill>
                      <a:schemeClr val="tx1"/>
                    </a:solidFill>
                    <a:latin typeface="Trebuchet MS" panose="020B0703020202090204" pitchFamily="34" charset="0"/>
                  </a:rPr>
                  <a:t>gating</a:t>
                </a:r>
                <a:endParaRPr lang="de-DE" sz="1600" dirty="0">
                  <a:solidFill>
                    <a:schemeClr val="tx1"/>
                  </a:solidFill>
                  <a:latin typeface="Trebuchet MS" panose="020B0703020202090204" pitchFamily="34" charset="0"/>
                </a:endParaRPr>
              </a:p>
              <a:p>
                <a:pPr algn="ctr">
                  <a:spcAft>
                    <a:spcPts val="600"/>
                  </a:spcAft>
                </a:pPr>
                <a14:m>
                  <m:oMathPara xmlns:m="http://schemas.openxmlformats.org/officeDocument/2006/math">
                    <m:oMathParaPr>
                      <m:jc m:val="centerGroup"/>
                    </m:oMathParaPr>
                    <m:oMath xmlns:m="http://schemas.openxmlformats.org/officeDocument/2006/math">
                      <m:sSubSup>
                        <m:sSubSupPr>
                          <m:ctrlPr>
                            <a:rPr lang="de-DE" sz="1600" i="1">
                              <a:solidFill>
                                <a:schemeClr val="tx1"/>
                              </a:solidFill>
                              <a:latin typeface="Cambria Math" panose="02040503050406030204" pitchFamily="18" charset="0"/>
                            </a:rPr>
                          </m:ctrlPr>
                        </m:sSubSupPr>
                        <m:e>
                          <m:r>
                            <a:rPr lang="de-DE" sz="1600" b="0" i="1" smtClean="0">
                              <a:solidFill>
                                <a:schemeClr val="tx1"/>
                              </a:solidFill>
                              <a:latin typeface="Cambria Math" panose="02040503050406030204" pitchFamily="18" charset="0"/>
                            </a:rPr>
                            <m:t>𝑆</m:t>
                          </m:r>
                        </m:e>
                        <m:sub>
                          <m:acc>
                            <m:accPr>
                              <m:chr m:val="́"/>
                              <m:ctrlPr>
                                <a:rPr lang="de-DE" sz="1600" i="1">
                                  <a:solidFill>
                                    <a:schemeClr val="tx1"/>
                                  </a:solidFill>
                                  <a:latin typeface="Cambria Math" panose="02040503050406030204" pitchFamily="18" charset="0"/>
                                </a:rPr>
                              </m:ctrlPr>
                            </m:accPr>
                            <m:e>
                              <m:r>
                                <a:rPr lang="de-DE" sz="1600" b="0" i="1" smtClean="0">
                                  <a:solidFill>
                                    <a:schemeClr val="tx1"/>
                                  </a:solidFill>
                                  <a:latin typeface="Cambria Math" panose="02040503050406030204" pitchFamily="18" charset="0"/>
                                </a:rPr>
                                <m:t>𝑛</m:t>
                              </m:r>
                            </m:e>
                          </m:acc>
                        </m:sub>
                        <m:sup>
                          <m:r>
                            <a:rPr lang="de-DE" sz="1600" b="0" i="1" smtClean="0">
                              <a:solidFill>
                                <a:schemeClr val="tx1"/>
                              </a:solidFill>
                              <a:latin typeface="Cambria Math" panose="02040503050406030204" pitchFamily="18" charset="0"/>
                            </a:rPr>
                            <m:t>𝐸</m:t>
                          </m:r>
                        </m:sup>
                      </m:sSubSup>
                      <m:d>
                        <m:dPr>
                          <m:ctrlPr>
                            <a:rPr lang="de-DE"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𝑡</m:t>
                          </m:r>
                        </m:e>
                      </m:d>
                    </m:oMath>
                  </m:oMathPara>
                </a14:m>
                <a:endParaRPr lang="de-DE" sz="1600" dirty="0">
                  <a:solidFill>
                    <a:srgbClr val="00B050"/>
                  </a:solidFill>
                </a:endParaRPr>
              </a:p>
            </p:txBody>
          </p:sp>
        </mc:Choice>
        <mc:Fallback xmlns="">
          <p:sp>
            <p:nvSpPr>
              <p:cNvPr id="74" name="Rounded Rectangle 73">
                <a:extLst>
                  <a:ext uri="{FF2B5EF4-FFF2-40B4-BE49-F238E27FC236}">
                    <a16:creationId xmlns:a16="http://schemas.microsoft.com/office/drawing/2014/main" id="{D238230B-4872-AA42-9E4C-A47B5BE8AF3F}"/>
                  </a:ext>
                </a:extLst>
              </p:cNvPr>
              <p:cNvSpPr>
                <a:spLocks noRot="1" noChangeAspect="1" noMove="1" noResize="1" noEditPoints="1" noAdjustHandles="1" noChangeArrowheads="1" noChangeShapeType="1" noTextEdit="1"/>
              </p:cNvSpPr>
              <p:nvPr/>
            </p:nvSpPr>
            <p:spPr>
              <a:xfrm>
                <a:off x="190762" y="2866706"/>
                <a:ext cx="1345240" cy="1603301"/>
              </a:xfrm>
              <a:prstGeom prst="roundRect">
                <a:avLst/>
              </a:prstGeom>
              <a:blipFill>
                <a:blip r:embed="rId8"/>
                <a:stretch>
                  <a:fillRect t="-1575"/>
                </a:stretch>
              </a:blipFill>
              <a:ln>
                <a:noFill/>
              </a:ln>
            </p:spPr>
            <p:txBody>
              <a:bodyPr/>
              <a:lstStyle/>
              <a:p>
                <a:r>
                  <a:rPr lang="en-DE">
                    <a:noFill/>
                  </a:rPr>
                  <a:t> </a:t>
                </a:r>
              </a:p>
            </p:txBody>
          </p:sp>
        </mc:Fallback>
      </mc:AlternateContent>
      <p:cxnSp>
        <p:nvCxnSpPr>
          <p:cNvPr id="75" name="Straight Arrow Connector 74">
            <a:extLst>
              <a:ext uri="{FF2B5EF4-FFF2-40B4-BE49-F238E27FC236}">
                <a16:creationId xmlns:a16="http://schemas.microsoft.com/office/drawing/2014/main" id="{8D0109C0-F93B-094B-978F-E8EDC988C5FA}"/>
              </a:ext>
            </a:extLst>
          </p:cNvPr>
          <p:cNvCxnSpPr>
            <a:cxnSpLocks/>
            <a:stCxn id="74" idx="3"/>
            <a:endCxn id="69" idx="1"/>
          </p:cNvCxnSpPr>
          <p:nvPr/>
        </p:nvCxnSpPr>
        <p:spPr>
          <a:xfrm flipV="1">
            <a:off x="1536002" y="3668356"/>
            <a:ext cx="448334"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B78919DB-6C1B-7D45-B49D-ED8795BCE994}"/>
                  </a:ext>
                </a:extLst>
              </p:cNvPr>
              <p:cNvSpPr/>
              <p:nvPr/>
            </p:nvSpPr>
            <p:spPr>
              <a:xfrm>
                <a:off x="5124193" y="2693905"/>
                <a:ext cx="1828854" cy="613822"/>
              </a:xfrm>
              <a:prstGeom prst="rect">
                <a:avLst/>
              </a:prstGeom>
            </p:spPr>
            <p:txBody>
              <a:bodyPr wrap="square">
                <a:spAutoFit/>
              </a:bodyPr>
              <a:lstStyle/>
              <a:p>
                <a:pPr algn="ctr"/>
                <a:r>
                  <a:rPr lang="de-DE" sz="1600" dirty="0">
                    <a:latin typeface="Trebuchet MS" panose="020B0703020202090204" pitchFamily="34" charset="0"/>
                    <a:cs typeface="Calibri" panose="020F0502020204030204" pitchFamily="34" charset="0"/>
                  </a:rPr>
                  <a:t>Current: </a:t>
                </a:r>
                <a:endParaRPr lang="en-US" sz="1600" i="1" dirty="0">
                  <a:latin typeface="Trebuchet MS" panose="020B0703020202090204" pitchFamily="34"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𝐺</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𝐶</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de-DE" sz="1600" b="0" i="1" smtClean="0">
                              <a:latin typeface="Cambria Math" panose="02040503050406030204" pitchFamily="18" charset="0"/>
                            </a:rPr>
                            <m:t>𝑛</m:t>
                          </m:r>
                        </m:sub>
                      </m:sSub>
                      <m:sSubSup>
                        <m:sSubSupPr>
                          <m:ctrlPr>
                            <a:rPr lang="de-DE" sz="1600" i="1">
                              <a:latin typeface="Cambria Math" panose="02040503050406030204" pitchFamily="18" charset="0"/>
                            </a:rPr>
                          </m:ctrlPr>
                        </m:sSubSupPr>
                        <m:e>
                          <m:r>
                            <a:rPr lang="en-US" sz="1600" b="0" i="1" smtClean="0">
                              <a:latin typeface="Cambria Math" panose="02040503050406030204" pitchFamily="18" charset="0"/>
                            </a:rPr>
                            <m:t>𝐼</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sub>
                        <m:sup>
                          <m:r>
                            <a:rPr lang="en-US" sz="1600" b="0" i="1" smtClean="0">
                              <a:latin typeface="Cambria Math" panose="02040503050406030204" pitchFamily="18" charset="0"/>
                            </a:rPr>
                            <m:t>𝑑𝑐</m:t>
                          </m:r>
                        </m:sup>
                      </m:sSubSup>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en-US" sz="1600" b="0" i="1" smtClean="0">
                              <a:latin typeface="Cambria Math" panose="02040503050406030204" pitchFamily="18" charset="0"/>
                            </a:rPr>
                            <m:t>−</m:t>
                          </m:r>
                          <m:sSub>
                            <m:sSubPr>
                              <m:ctrlPr>
                                <a:rPr lang="de-DE" sz="1600" i="1">
                                  <a:latin typeface="Cambria Math" panose="02040503050406030204" pitchFamily="18" charset="0"/>
                                </a:rPr>
                              </m:ctrlPr>
                            </m:sSubPr>
                            <m:e>
                              <m:r>
                                <a:rPr lang="el-GR" sz="1600" b="0" i="1" smtClean="0">
                                  <a:latin typeface="Cambria Math" panose="02040503050406030204" pitchFamily="18" charset="0"/>
                                </a:rPr>
                                <m:t>𝜏</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de-DE" sz="1600" b="0" i="1" smtClean="0">
                                  <a:latin typeface="Cambria Math" panose="02040503050406030204" pitchFamily="18" charset="0"/>
                                </a:rPr>
                                <m:t>𝑛</m:t>
                              </m:r>
                            </m:sub>
                          </m:sSub>
                        </m:e>
                      </m:d>
                    </m:oMath>
                  </m:oMathPara>
                </a14:m>
                <a:endParaRPr lang="de-DE" sz="1600" dirty="0"/>
              </a:p>
            </p:txBody>
          </p:sp>
        </mc:Choice>
        <mc:Fallback xmlns="">
          <p:sp>
            <p:nvSpPr>
              <p:cNvPr id="76" name="Rectangle 75">
                <a:extLst>
                  <a:ext uri="{FF2B5EF4-FFF2-40B4-BE49-F238E27FC236}">
                    <a16:creationId xmlns:a16="http://schemas.microsoft.com/office/drawing/2014/main" id="{B78919DB-6C1B-7D45-B49D-ED8795BCE994}"/>
                  </a:ext>
                </a:extLst>
              </p:cNvPr>
              <p:cNvSpPr>
                <a:spLocks noRot="1" noChangeAspect="1" noMove="1" noResize="1" noEditPoints="1" noAdjustHandles="1" noChangeArrowheads="1" noChangeShapeType="1" noTextEdit="1"/>
              </p:cNvSpPr>
              <p:nvPr/>
            </p:nvSpPr>
            <p:spPr>
              <a:xfrm>
                <a:off x="5124193" y="2693905"/>
                <a:ext cx="1828854" cy="613822"/>
              </a:xfrm>
              <a:prstGeom prst="rect">
                <a:avLst/>
              </a:prstGeom>
              <a:blipFill>
                <a:blip r:embed="rId9"/>
                <a:stretch>
                  <a:fillRect t="-2041"/>
                </a:stretch>
              </a:blipFill>
            </p:spPr>
            <p:txBody>
              <a:bodyPr/>
              <a:lstStyle/>
              <a:p>
                <a:r>
                  <a:rPr lang="en-DE">
                    <a:noFill/>
                  </a:rPr>
                  <a:t> </a:t>
                </a:r>
              </a:p>
            </p:txBody>
          </p:sp>
        </mc:Fallback>
      </mc:AlternateContent>
      <p:cxnSp>
        <p:nvCxnSpPr>
          <p:cNvPr id="77" name="Straight Arrow Connector 76">
            <a:extLst>
              <a:ext uri="{FF2B5EF4-FFF2-40B4-BE49-F238E27FC236}">
                <a16:creationId xmlns:a16="http://schemas.microsoft.com/office/drawing/2014/main" id="{A8480774-5065-B349-AAA4-46A09E62A129}"/>
              </a:ext>
            </a:extLst>
          </p:cNvPr>
          <p:cNvCxnSpPr>
            <a:cxnSpLocks/>
            <a:stCxn id="69" idx="3"/>
            <a:endCxn id="71" idx="1"/>
          </p:cNvCxnSpPr>
          <p:nvPr/>
        </p:nvCxnSpPr>
        <p:spPr>
          <a:xfrm flipV="1">
            <a:off x="4380001" y="3223178"/>
            <a:ext cx="3227997" cy="4451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4A11676-2176-5240-872F-995F9B51CA68}"/>
              </a:ext>
            </a:extLst>
          </p:cNvPr>
          <p:cNvCxnSpPr>
            <a:cxnSpLocks/>
            <a:stCxn id="69" idx="3"/>
            <a:endCxn id="72" idx="1"/>
          </p:cNvCxnSpPr>
          <p:nvPr/>
        </p:nvCxnSpPr>
        <p:spPr>
          <a:xfrm>
            <a:off x="4380001" y="3668356"/>
            <a:ext cx="3216336" cy="6093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52AB062A-016E-8C4B-BB82-047F7410AFF4}"/>
              </a:ext>
            </a:extLst>
          </p:cNvPr>
          <p:cNvSpPr/>
          <p:nvPr/>
        </p:nvSpPr>
        <p:spPr>
          <a:xfrm>
            <a:off x="1835696" y="2355726"/>
            <a:ext cx="2752677" cy="707886"/>
          </a:xfrm>
          <a:prstGeom prst="rect">
            <a:avLst/>
          </a:prstGeom>
        </p:spPr>
        <p:txBody>
          <a:bodyPr wrap="none">
            <a:spAutoFit/>
          </a:bodyPr>
          <a:lstStyle/>
          <a:p>
            <a:pPr algn="ctr"/>
            <a:r>
              <a:rPr lang="en-US" sz="2000" dirty="0">
                <a:latin typeface="Trebuchet MS" panose="020B0703020202090204" pitchFamily="34" charset="0"/>
                <a:cs typeface="Calibri" panose="020F0502020204030204" pitchFamily="34" charset="0"/>
              </a:rPr>
              <a:t>NEST device </a:t>
            </a:r>
          </a:p>
          <a:p>
            <a:pPr algn="ctr"/>
            <a:r>
              <a:rPr lang="en-US" sz="2000" dirty="0">
                <a:latin typeface="Trebuchet MS" panose="020B0703020202090204" pitchFamily="34" charset="0"/>
                <a:cs typeface="Calibri" panose="020F0502020204030204" pitchFamily="34" charset="0"/>
              </a:rPr>
              <a:t>generating dc current </a:t>
            </a:r>
            <a:endParaRPr lang="en-DE" sz="2000" dirty="0">
              <a:latin typeface="Trebuchet MS" panose="020B0703020202090204" pitchFamily="34" charset="0"/>
            </a:endParaRPr>
          </a:p>
        </p:txBody>
      </p:sp>
      <p:sp>
        <p:nvSpPr>
          <p:cNvPr id="26" name="Titel 1">
            <a:extLst>
              <a:ext uri="{FF2B5EF4-FFF2-40B4-BE49-F238E27FC236}">
                <a16:creationId xmlns:a16="http://schemas.microsoft.com/office/drawing/2014/main" id="{1208070D-9EBC-CF4C-8C7F-5FD077C051D6}"/>
              </a:ext>
            </a:extLst>
          </p:cNvPr>
          <p:cNvSpPr txBox="1">
            <a:spLocks/>
          </p:cNvSpPr>
          <p:nvPr/>
        </p:nvSpPr>
        <p:spPr bwMode="auto">
          <a:xfrm>
            <a:off x="-95428" y="-205197"/>
            <a:ext cx="8694687" cy="994172"/>
          </a:xfrm>
          <a:prstGeom prst="rect">
            <a:avLst/>
          </a:prstGeom>
        </p:spPr>
        <p:txBody>
          <a:bodyPr vert="horz" lIns="91440" tIns="45720" rIns="91440" bIns="45720" rtlCol="0" anchor="ctr">
            <a:noAutofit/>
          </a:bodyPr>
          <a:lstStyle>
            <a:lvl1pPr algn="l" defTabSz="685783">
              <a:lnSpc>
                <a:spcPct val="90000"/>
              </a:lnSpc>
              <a:spcBef>
                <a:spcPts val="0"/>
              </a:spcBef>
              <a:buNone/>
              <a:defRPr sz="3300">
                <a:solidFill>
                  <a:schemeClr val="tx1"/>
                </a:solidFill>
                <a:latin typeface="+mj-lt"/>
                <a:ea typeface="+mj-ea"/>
                <a:cs typeface="+mj-cs"/>
              </a:defRPr>
            </a:lvl1pPr>
          </a:lstStyle>
          <a:p>
            <a:pPr algn="ctr">
              <a:defRPr/>
            </a:pPr>
            <a:r>
              <a:rPr lang="de-DE" sz="3600" b="1" dirty="0" err="1">
                <a:latin typeface="Trebuchet MS" panose="020B0703020202090204" pitchFamily="34" charset="0"/>
              </a:rPr>
              <a:t>Use</a:t>
            </a:r>
            <a:r>
              <a:rPr lang="de-DE" sz="3600" b="1" dirty="0">
                <a:latin typeface="Trebuchet MS" panose="020B0703020202090204" pitchFamily="34" charset="0"/>
              </a:rPr>
              <a:t> </a:t>
            </a:r>
            <a:r>
              <a:rPr lang="de-DE" sz="3600" b="1" dirty="0" err="1">
                <a:latin typeface="Trebuchet MS" panose="020B0703020202090204" pitchFamily="34" charset="0"/>
              </a:rPr>
              <a:t>case</a:t>
            </a:r>
            <a:endParaRPr lang="de-DE" sz="3600" b="1" dirty="0">
              <a:latin typeface="Trebuchet MS" panose="020B0703020202090204" pitchFamily="34" charset="0"/>
            </a:endParaRPr>
          </a:p>
        </p:txBody>
      </p:sp>
      <p:sp>
        <p:nvSpPr>
          <p:cNvPr id="27" name="Titel 1">
            <a:extLst>
              <a:ext uri="{FF2B5EF4-FFF2-40B4-BE49-F238E27FC236}">
                <a16:creationId xmlns:a16="http://schemas.microsoft.com/office/drawing/2014/main" id="{C1E81F2B-B17E-C64A-902E-02E50E764842}"/>
              </a:ext>
            </a:extLst>
          </p:cNvPr>
          <p:cNvSpPr>
            <a:spLocks noGrp="1"/>
          </p:cNvSpPr>
          <p:nvPr>
            <p:ph type="title"/>
          </p:nvPr>
        </p:nvSpPr>
        <p:spPr bwMode="auto">
          <a:xfrm>
            <a:off x="0" y="630681"/>
            <a:ext cx="7514430" cy="379689"/>
          </a:xfrm>
        </p:spPr>
        <p:txBody>
          <a:bodyPr>
            <a:noAutofit/>
          </a:bodyPr>
          <a:lstStyle/>
          <a:p>
            <a:pPr algn="ctr">
              <a:defRPr/>
            </a:pPr>
            <a:r>
              <a:rPr lang="de-DE" sz="2400" i="1" dirty="0">
                <a:latin typeface="Trebuchet MS" panose="020B0703020202090204" pitchFamily="34" charset="0"/>
              </a:rPr>
              <a:t>TVB </a:t>
            </a:r>
            <a:r>
              <a:rPr lang="de-DE" sz="2400" i="1" dirty="0" err="1">
                <a:latin typeface="Trebuchet MS" panose="020B0703020202090204" pitchFamily="34" charset="0"/>
              </a:rPr>
              <a:t>to</a:t>
            </a:r>
            <a:r>
              <a:rPr lang="de-DE" sz="2400" i="1" dirty="0">
                <a:latin typeface="Trebuchet MS" panose="020B0703020202090204" pitchFamily="34" charset="0"/>
              </a:rPr>
              <a:t> NEST </a:t>
            </a:r>
            <a:r>
              <a:rPr lang="de-DE" sz="2400" i="1" dirty="0" err="1">
                <a:latin typeface="Trebuchet MS" panose="020B0703020202090204" pitchFamily="34" charset="0"/>
              </a:rPr>
              <a:t>coupling</a:t>
            </a:r>
            <a:r>
              <a:rPr lang="de-DE" sz="2400" i="1" dirty="0">
                <a:latin typeface="Trebuchet MS" panose="020B0703020202090204" pitchFamily="34" charset="0"/>
              </a:rPr>
              <a:t> via TVB “</a:t>
            </a:r>
            <a:r>
              <a:rPr lang="de-DE" sz="2400" i="1" dirty="0" err="1">
                <a:latin typeface="Trebuchet MS" panose="020B0703020202090204" pitchFamily="34" charset="0"/>
              </a:rPr>
              <a:t>proxy</a:t>
            </a:r>
            <a:r>
              <a:rPr lang="de-DE" sz="2400" i="1" dirty="0">
                <a:latin typeface="Trebuchet MS" panose="020B0703020202090204" pitchFamily="34" charset="0"/>
              </a:rPr>
              <a:t>” </a:t>
            </a:r>
            <a:r>
              <a:rPr lang="de-DE" sz="2400" i="1" dirty="0" err="1">
                <a:latin typeface="Trebuchet MS" panose="020B0703020202090204" pitchFamily="34" charset="0"/>
              </a:rPr>
              <a:t>nodes</a:t>
            </a:r>
            <a:r>
              <a:rPr lang="de-DE" sz="2400" i="1" dirty="0">
                <a:latin typeface="Trebuchet MS" panose="020B0703020202090204" pitchFamily="34" charset="0"/>
              </a:rPr>
              <a:t>: </a:t>
            </a:r>
            <a:r>
              <a:rPr lang="de-DE" sz="2400" i="1" dirty="0" err="1">
                <a:latin typeface="Trebuchet MS" panose="020B0703020202090204" pitchFamily="34" charset="0"/>
              </a:rPr>
              <a:t>current</a:t>
            </a:r>
            <a:endParaRPr lang="de-DE" sz="2400" i="1" dirty="0">
              <a:latin typeface="Trebuchet MS" panose="020B0703020202090204" pitchFamily="34" charset="0"/>
            </a:endParaRPr>
          </a:p>
        </p:txBody>
      </p:sp>
      <p:pic>
        <p:nvPicPr>
          <p:cNvPr id="31" name="Picture 30">
            <a:extLst>
              <a:ext uri="{FF2B5EF4-FFF2-40B4-BE49-F238E27FC236}">
                <a16:creationId xmlns:a16="http://schemas.microsoft.com/office/drawing/2014/main" id="{5053991E-D0BA-FF49-A5CF-B7E2AB9F1BF4}"/>
              </a:ext>
            </a:extLst>
          </p:cNvPr>
          <p:cNvPicPr>
            <a:picLocks noChangeAspect="1"/>
          </p:cNvPicPr>
          <p:nvPr/>
        </p:nvPicPr>
        <p:blipFill>
          <a:blip r:embed="rId10"/>
          <a:stretch>
            <a:fillRect/>
          </a:stretch>
        </p:blipFill>
        <p:spPr bwMode="auto">
          <a:xfrm>
            <a:off x="118750" y="1347614"/>
            <a:ext cx="636826" cy="351376"/>
          </a:xfrm>
          <a:prstGeom prst="rect">
            <a:avLst/>
          </a:prstGeom>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1BE26CE-D2EE-B64F-A9FB-3C7AC1F7C2F9}"/>
                  </a:ext>
                </a:extLst>
              </p:cNvPr>
              <p:cNvSpPr/>
              <p:nvPr/>
            </p:nvSpPr>
            <p:spPr bwMode="auto">
              <a:xfrm>
                <a:off x="5073742" y="4048282"/>
                <a:ext cx="1828854" cy="613822"/>
              </a:xfrm>
              <a:prstGeom prst="rect">
                <a:avLst/>
              </a:prstGeom>
            </p:spPr>
            <p:txBody>
              <a:bodyPr wrap="square">
                <a:spAutoFit/>
              </a:bodyPr>
              <a:lstStyle/>
              <a:p>
                <a:pPr algn="ctr"/>
                <a:r>
                  <a:rPr lang="de-DE" sz="1600" dirty="0">
                    <a:latin typeface="Trebuchet MS" panose="020B0703020202090204" pitchFamily="34" charset="0"/>
                    <a:cs typeface="Calibri" panose="020F0502020204030204" pitchFamily="34" charset="0"/>
                  </a:rPr>
                  <a:t>Current: </a:t>
                </a:r>
                <a:endParaRPr lang="en-US" sz="1600" i="1" dirty="0">
                  <a:latin typeface="Trebuchet MS" panose="020B0703020202090204" pitchFamily="34"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rPr>
                        <m:t>𝐺</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𝐶</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de-DE" sz="1600" b="0" i="1" smtClean="0">
                              <a:latin typeface="Cambria Math" panose="02040503050406030204" pitchFamily="18" charset="0"/>
                            </a:rPr>
                            <m:t>𝑛</m:t>
                          </m:r>
                        </m:sub>
                      </m:sSub>
                      <m:sSubSup>
                        <m:sSubSupPr>
                          <m:ctrlPr>
                            <a:rPr lang="de-DE" sz="1600" i="1">
                              <a:latin typeface="Cambria Math" panose="02040503050406030204" pitchFamily="18" charset="0"/>
                            </a:rPr>
                          </m:ctrlPr>
                        </m:sSubSupPr>
                        <m:e>
                          <m:r>
                            <a:rPr lang="en-US" sz="1600" b="0" i="1" smtClean="0">
                              <a:latin typeface="Cambria Math" panose="02040503050406030204" pitchFamily="18" charset="0"/>
                            </a:rPr>
                            <m:t>𝐼</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sub>
                        <m:sup>
                          <m:r>
                            <a:rPr lang="en-US" sz="1600" b="0" i="1" smtClean="0">
                              <a:latin typeface="Cambria Math" panose="02040503050406030204" pitchFamily="18" charset="0"/>
                            </a:rPr>
                            <m:t>𝑑𝑐</m:t>
                          </m:r>
                        </m:sup>
                      </m:sSubSup>
                      <m:d>
                        <m:dPr>
                          <m:ctrlPr>
                            <a:rPr lang="de-DE" sz="1600" i="1">
                              <a:latin typeface="Cambria Math" panose="02040503050406030204" pitchFamily="18" charset="0"/>
                            </a:rPr>
                          </m:ctrlPr>
                        </m:dPr>
                        <m:e>
                          <m:r>
                            <a:rPr lang="de-DE" sz="1600" b="0" i="1" smtClean="0">
                              <a:latin typeface="Cambria Math" panose="02040503050406030204" pitchFamily="18" charset="0"/>
                            </a:rPr>
                            <m:t>𝑡</m:t>
                          </m:r>
                          <m:r>
                            <a:rPr lang="en-US" sz="1600" b="0" i="1" smtClean="0">
                              <a:latin typeface="Cambria Math" panose="02040503050406030204" pitchFamily="18" charset="0"/>
                            </a:rPr>
                            <m:t>−</m:t>
                          </m:r>
                          <m:sSub>
                            <m:sSubPr>
                              <m:ctrlPr>
                                <a:rPr lang="de-DE" sz="1600" i="1">
                                  <a:latin typeface="Cambria Math" panose="02040503050406030204" pitchFamily="18" charset="0"/>
                                </a:rPr>
                              </m:ctrlPr>
                            </m:sSubPr>
                            <m:e>
                              <m:r>
                                <a:rPr lang="el-GR" sz="1600" b="0" i="1" smtClean="0">
                                  <a:latin typeface="Cambria Math" panose="02040503050406030204" pitchFamily="18" charset="0"/>
                                </a:rPr>
                                <m:t>𝜏</m:t>
                              </m:r>
                            </m:e>
                            <m:sub>
                              <m:acc>
                                <m:accPr>
                                  <m:chr m:val="́"/>
                                  <m:ctrlPr>
                                    <a:rPr lang="de-DE" sz="1600" i="1">
                                      <a:latin typeface="Cambria Math" panose="02040503050406030204" pitchFamily="18" charset="0"/>
                                    </a:rPr>
                                  </m:ctrlPr>
                                </m:accPr>
                                <m:e>
                                  <m:r>
                                    <a:rPr lang="de-DE" sz="1600" b="0" i="1" smtClean="0">
                                      <a:latin typeface="Cambria Math" panose="02040503050406030204" pitchFamily="18" charset="0"/>
                                    </a:rPr>
                                    <m:t>𝑛</m:t>
                                  </m:r>
                                </m:e>
                              </m:acc>
                              <m:r>
                                <a:rPr lang="de-DE" sz="1600" b="0" i="1" smtClean="0">
                                  <a:latin typeface="Cambria Math" panose="02040503050406030204" pitchFamily="18" charset="0"/>
                                </a:rPr>
                                <m:t>𝑛</m:t>
                              </m:r>
                            </m:sub>
                          </m:sSub>
                        </m:e>
                      </m:d>
                    </m:oMath>
                  </m:oMathPara>
                </a14:m>
                <a:endParaRPr lang="de-DE" sz="1600" dirty="0"/>
              </a:p>
            </p:txBody>
          </p:sp>
        </mc:Choice>
        <mc:Fallback xmlns="">
          <p:sp>
            <p:nvSpPr>
              <p:cNvPr id="20" name="Rectangle 19">
                <a:extLst>
                  <a:ext uri="{FF2B5EF4-FFF2-40B4-BE49-F238E27FC236}">
                    <a16:creationId xmlns:a16="http://schemas.microsoft.com/office/drawing/2014/main" id="{B1BE26CE-D2EE-B64F-A9FB-3C7AC1F7C2F9}"/>
                  </a:ext>
                </a:extLst>
              </p:cNvPr>
              <p:cNvSpPr>
                <a:spLocks noRot="1" noChangeAspect="1" noMove="1" noResize="1" noEditPoints="1" noAdjustHandles="1" noChangeArrowheads="1" noChangeShapeType="1" noTextEdit="1"/>
              </p:cNvSpPr>
              <p:nvPr/>
            </p:nvSpPr>
            <p:spPr bwMode="auto">
              <a:xfrm>
                <a:off x="5073742" y="4048282"/>
                <a:ext cx="1828854" cy="613822"/>
              </a:xfrm>
              <a:prstGeom prst="rect">
                <a:avLst/>
              </a:prstGeom>
              <a:blipFill>
                <a:blip r:embed="rId13"/>
                <a:stretch>
                  <a:fillRect t="-2041"/>
                </a:stretch>
              </a:blipFill>
            </p:spPr>
            <p:txBody>
              <a:bodyPr/>
              <a:lstStyle/>
              <a:p>
                <a:r>
                  <a:rPr lang="en-DE">
                    <a:noFill/>
                  </a:rPr>
                  <a:t> </a:t>
                </a:r>
              </a:p>
            </p:txBody>
          </p:sp>
        </mc:Fallback>
      </mc:AlternateContent>
      <p:pic>
        <p:nvPicPr>
          <p:cNvPr id="21" name="Picture 2">
            <a:extLst>
              <a:ext uri="{FF2B5EF4-FFF2-40B4-BE49-F238E27FC236}">
                <a16:creationId xmlns:a16="http://schemas.microsoft.com/office/drawing/2014/main" id="{C702D259-3319-474E-98C3-C2732C69D12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73074" y="1322451"/>
            <a:ext cx="970734" cy="40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899166"/>
      </p:ext>
    </p:extLst>
  </p:cSld>
  <p:clrMapOvr>
    <a:masterClrMapping/>
  </p:clrMapOvr>
</p:sld>
</file>

<file path=ppt/theme/theme1.xml><?xml version="1.0" encoding="utf-8"?>
<a:theme xmlns:a="http://schemas.openxmlformats.org/drawingml/2006/main" name="Design_OD2018_180727_EW">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Arial"/>
        <a:cs typeface="Arial"/>
      </a:majorFont>
      <a:minorFont>
        <a:latin typeface="Calibri"/>
        <a:ea typeface="Arial"/>
        <a:cs typeface="Arial"/>
      </a:minorFont>
    </a:fontScheme>
    <a:fmtScheme name="Office-Design">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Design_OD2018_180727_EW</Template>
  <TotalTime>1653</TotalTime>
  <Words>3337</Words>
  <Application>Microsoft Macintosh PowerPoint</Application>
  <DocSecurity>0</DocSecurity>
  <PresentationFormat>On-screen Show (16:9)</PresentationFormat>
  <Paragraphs>385</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Cambria Math</vt:lpstr>
      <vt:lpstr>Gotham Medium</vt:lpstr>
      <vt:lpstr>Trebuchet MS</vt:lpstr>
      <vt:lpstr>Wingdings</vt:lpstr>
      <vt:lpstr>Design_OD2018_180727_EW</vt:lpstr>
      <vt:lpstr>TVB-multiscale: interfacing TVB with NEST (and ANNarchy) spiking networks  for multiscale co-simulation </vt:lpstr>
      <vt:lpstr>PowerPoint Presentation</vt:lpstr>
      <vt:lpstr>Software structure</vt:lpstr>
      <vt:lpstr>PowerPoint Presentation</vt:lpstr>
      <vt:lpstr>PowerPoint Presentation</vt:lpstr>
      <vt:lpstr>TVB-multiscale  on EBRAINS collaboratory</vt:lpstr>
      <vt:lpstr>TVB to NEST coupling via TVB “proxy” nodes: spike rate</vt:lpstr>
      <vt:lpstr>TVB to NEST coupling via TVB “proxy” nodes: spike rate</vt:lpstr>
      <vt:lpstr>TVB to NEST coupling via TVB “proxy” nodes: current</vt:lpstr>
      <vt:lpstr>TVB to NEST coupling via TVB “proxy” nodes: current</vt:lpstr>
      <vt:lpstr>TVB to NEST coupling via direct parameter update</vt:lpstr>
      <vt:lpstr>TVB to NEST coupling via direct parameter update</vt:lpstr>
      <vt:lpstr>NEST to TVB update</vt:lpstr>
      <vt:lpstr>PowerPoint Presentation</vt:lpstr>
      <vt:lpstr>PowerPoint Presentation</vt:lpstr>
      <vt:lpstr>PowerPoint Presentation</vt:lpstr>
      <vt:lpstr>PowerPoint Presentation</vt:lpstr>
      <vt:lpstr>PowerPoint Presentation</vt:lpstr>
      <vt:lpstr>PowerPoint Presentation</vt:lpstr>
      <vt:lpstr>NEST to TVB update</vt:lpstr>
      <vt:lpstr>NEST network builder: define neural populations</vt:lpstr>
      <vt:lpstr>NEST network builder: define connections within regions</vt:lpstr>
      <vt:lpstr>NEST network builder: define connections among  regions</vt:lpstr>
      <vt:lpstr>NEST network builder: stimulus input devices</vt:lpstr>
      <vt:lpstr>NEST network builder: output measuring devices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Elisabeth Wintersteller</dc:creator>
  <cp:keywords/>
  <dc:description/>
  <cp:lastModifiedBy>Dionysios Perdikis</cp:lastModifiedBy>
  <cp:revision>146</cp:revision>
  <cp:lastPrinted>2020-12-22T22:01:31Z</cp:lastPrinted>
  <dcterms:created xsi:type="dcterms:W3CDTF">2018-07-27T10:13:51Z</dcterms:created>
  <dcterms:modified xsi:type="dcterms:W3CDTF">2020-12-22T22:02:48Z</dcterms:modified>
  <cp:category/>
  <dc:identifier/>
  <cp:contentStatus/>
  <dc:language/>
  <cp:version/>
</cp:coreProperties>
</file>